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55"/>
  </p:notesMasterIdLst>
  <p:sldIdLst>
    <p:sldId id="370" r:id="rId2"/>
    <p:sldId id="371" r:id="rId3"/>
    <p:sldId id="372" r:id="rId4"/>
    <p:sldId id="373" r:id="rId5"/>
    <p:sldId id="315" r:id="rId6"/>
    <p:sldId id="292" r:id="rId7"/>
    <p:sldId id="404" r:id="rId8"/>
    <p:sldId id="374" r:id="rId9"/>
    <p:sldId id="366" r:id="rId10"/>
    <p:sldId id="293" r:id="rId11"/>
    <p:sldId id="326" r:id="rId12"/>
    <p:sldId id="294" r:id="rId13"/>
    <p:sldId id="295" r:id="rId14"/>
    <p:sldId id="327" r:id="rId15"/>
    <p:sldId id="328" r:id="rId16"/>
    <p:sldId id="360" r:id="rId17"/>
    <p:sldId id="319" r:id="rId18"/>
    <p:sldId id="332" r:id="rId19"/>
    <p:sldId id="381" r:id="rId20"/>
    <p:sldId id="382" r:id="rId21"/>
    <p:sldId id="395" r:id="rId22"/>
    <p:sldId id="396" r:id="rId23"/>
    <p:sldId id="397" r:id="rId24"/>
    <p:sldId id="398" r:id="rId25"/>
    <p:sldId id="369" r:id="rId26"/>
    <p:sldId id="399" r:id="rId27"/>
    <p:sldId id="375" r:id="rId28"/>
    <p:sldId id="367" r:id="rId29"/>
    <p:sldId id="346" r:id="rId30"/>
    <p:sldId id="376" r:id="rId31"/>
    <p:sldId id="324" r:id="rId32"/>
    <p:sldId id="377" r:id="rId33"/>
    <p:sldId id="347" r:id="rId34"/>
    <p:sldId id="402" r:id="rId35"/>
    <p:sldId id="348" r:id="rId36"/>
    <p:sldId id="403" r:id="rId37"/>
    <p:sldId id="378" r:id="rId38"/>
    <p:sldId id="362" r:id="rId39"/>
    <p:sldId id="312" r:id="rId40"/>
    <p:sldId id="352" r:id="rId41"/>
    <p:sldId id="303" r:id="rId42"/>
    <p:sldId id="330" r:id="rId43"/>
    <p:sldId id="379" r:id="rId44"/>
    <p:sldId id="368" r:id="rId45"/>
    <p:sldId id="380" r:id="rId46"/>
    <p:sldId id="317" r:id="rId47"/>
    <p:sldId id="401" r:id="rId48"/>
    <p:sldId id="356" r:id="rId49"/>
    <p:sldId id="345" r:id="rId50"/>
    <p:sldId id="364" r:id="rId51"/>
    <p:sldId id="334" r:id="rId52"/>
    <p:sldId id="337" r:id="rId53"/>
    <p:sldId id="289" r:id="rId54"/>
  </p:sldIdLst>
  <p:sldSz cx="12192000" cy="6858000"/>
  <p:notesSz cx="6858000" cy="9144000"/>
  <p:embeddedFontLst>
    <p:embeddedFont>
      <p:font typeface="Montserrat" panose="00000500000000000000" pitchFamily="2" charset="0"/>
      <p:regular r:id="rId56"/>
      <p:bold r:id="rId57"/>
      <p:italic r:id="rId58"/>
      <p:boldItalic r:id="rId59"/>
    </p:embeddedFont>
    <p:embeddedFont>
      <p:font typeface="Montserrat Medium" panose="00000600000000000000" pitchFamily="2" charset="0"/>
      <p:regular r:id="rId60"/>
      <p:italic r:id="rId61"/>
    </p:embeddedFont>
    <p:embeddedFont>
      <p:font typeface="Verdana" panose="020B0604030504040204" pitchFamily="34" charset="0"/>
      <p:regular r:id="rId62"/>
      <p:bold r:id="rId63"/>
      <p:italic r:id="rId64"/>
      <p:boldItalic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79976" autoAdjust="0"/>
  </p:normalViewPr>
  <p:slideViewPr>
    <p:cSldViewPr snapToGrid="0" snapToObjects="1" showGuides="1">
      <p:cViewPr varScale="1">
        <p:scale>
          <a:sx n="89" d="100"/>
          <a:sy n="89" d="100"/>
        </p:scale>
        <p:origin x="1470" y="90"/>
      </p:cViewPr>
      <p:guideLst>
        <p:guide orient="horz" pos="414"/>
        <p:guide pos="438"/>
      </p:guideLst>
    </p:cSldViewPr>
  </p:slideViewPr>
  <p:notesTextViewPr>
    <p:cViewPr>
      <p:scale>
        <a:sx n="3" d="2"/>
        <a:sy n="3" d="2"/>
      </p:scale>
      <p:origin x="0" y="0"/>
    </p:cViewPr>
  </p:notesTextViewPr>
  <p:sorterViewPr>
    <p:cViewPr>
      <p:scale>
        <a:sx n="100" d="100"/>
        <a:sy n="100" d="100"/>
      </p:scale>
      <p:origin x="0" y="-10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F92EC-F36B-4FD0-B781-17435EBEE820}" type="datetimeFigureOut">
              <a:rPr lang="sv-FI" smtClean="0"/>
              <a:t>24-10-2024</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3BA16-7CDA-432B-AB65-33075E0EA0CD}" type="slidenum">
              <a:rPr lang="sv-FI" smtClean="0"/>
              <a:t>‹#›</a:t>
            </a:fld>
            <a:endParaRPr lang="sv-FI"/>
          </a:p>
        </p:txBody>
      </p:sp>
    </p:spTree>
    <p:extLst>
      <p:ext uri="{BB962C8B-B14F-4D97-AF65-F5344CB8AC3E}">
        <p14:creationId xmlns:p14="http://schemas.microsoft.com/office/powerpoint/2010/main" val="215931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a:t>
            </a:fld>
            <a:endParaRPr lang="sv-FI"/>
          </a:p>
        </p:txBody>
      </p:sp>
    </p:spTree>
    <p:extLst>
      <p:ext uri="{BB962C8B-B14F-4D97-AF65-F5344CB8AC3E}">
        <p14:creationId xmlns:p14="http://schemas.microsoft.com/office/powerpoint/2010/main" val="199418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11</a:t>
            </a:fld>
            <a:endParaRPr lang="sv-FI"/>
          </a:p>
        </p:txBody>
      </p:sp>
    </p:spTree>
    <p:extLst>
      <p:ext uri="{BB962C8B-B14F-4D97-AF65-F5344CB8AC3E}">
        <p14:creationId xmlns:p14="http://schemas.microsoft.com/office/powerpoint/2010/main" val="85547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71 %</a:t>
            </a:r>
          </a:p>
          <a:p>
            <a:r>
              <a:rPr lang="sv-FI" dirty="0"/>
              <a:t>Ja, enstaka: 19 %</a:t>
            </a:r>
          </a:p>
          <a:p>
            <a:r>
              <a:rPr lang="sv-FI" dirty="0"/>
              <a:t>Ja, några gånger: 7 %</a:t>
            </a:r>
          </a:p>
          <a:p>
            <a:r>
              <a:rPr lang="sv-FI" dirty="0"/>
              <a:t>Ja, rätt så ofta: 2 %</a:t>
            </a:r>
          </a:p>
        </p:txBody>
      </p:sp>
      <p:sp>
        <p:nvSpPr>
          <p:cNvPr id="4" name="Platshållare för bildnummer 3"/>
          <p:cNvSpPr>
            <a:spLocks noGrp="1"/>
          </p:cNvSpPr>
          <p:nvPr>
            <p:ph type="sldNum" sz="quarter" idx="5"/>
          </p:nvPr>
        </p:nvSpPr>
        <p:spPr/>
        <p:txBody>
          <a:bodyPr/>
          <a:lstStyle/>
          <a:p>
            <a:fld id="{1B43BA16-7CDA-432B-AB65-33075E0EA0CD}" type="slidenum">
              <a:rPr lang="sv-FI" smtClean="0"/>
              <a:t>12</a:t>
            </a:fld>
            <a:endParaRPr lang="sv-FI"/>
          </a:p>
        </p:txBody>
      </p:sp>
    </p:spTree>
    <p:extLst>
      <p:ext uri="{BB962C8B-B14F-4D97-AF65-F5344CB8AC3E}">
        <p14:creationId xmlns:p14="http://schemas.microsoft.com/office/powerpoint/2010/main" val="21182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Ja 49%</a:t>
            </a:r>
          </a:p>
          <a:p>
            <a:r>
              <a:rPr lang="sv-FI" dirty="0"/>
              <a:t>För det mesta 36%</a:t>
            </a:r>
          </a:p>
          <a:p>
            <a:r>
              <a:rPr lang="sv-FI" dirty="0"/>
              <a:t>Ibland 12%</a:t>
            </a:r>
          </a:p>
          <a:p>
            <a:r>
              <a:rPr lang="sv-FI" dirty="0"/>
              <a:t>Nej 3%</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13</a:t>
            </a:fld>
            <a:endParaRPr lang="sv-FI"/>
          </a:p>
        </p:txBody>
      </p:sp>
    </p:spTree>
    <p:extLst>
      <p:ext uri="{BB962C8B-B14F-4D97-AF65-F5344CB8AC3E}">
        <p14:creationId xmlns:p14="http://schemas.microsoft.com/office/powerpoint/2010/main" val="57845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Ja 42%</a:t>
            </a:r>
          </a:p>
          <a:p>
            <a:r>
              <a:rPr lang="sv-FI" dirty="0"/>
              <a:t>Ja, de flesta 42%</a:t>
            </a:r>
          </a:p>
          <a:p>
            <a:r>
              <a:rPr lang="sv-FI" dirty="0"/>
              <a:t>Ja, </a:t>
            </a:r>
            <a:r>
              <a:rPr lang="sv-FI" dirty="0" err="1"/>
              <a:t>åtm</a:t>
            </a:r>
            <a:r>
              <a:rPr lang="sv-FI" dirty="0"/>
              <a:t> några 14%</a:t>
            </a:r>
          </a:p>
          <a:p>
            <a:r>
              <a:rPr lang="sv-FI" dirty="0"/>
              <a:t>Nej 2%</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14</a:t>
            </a:fld>
            <a:endParaRPr lang="sv-FI"/>
          </a:p>
        </p:txBody>
      </p:sp>
    </p:spTree>
    <p:extLst>
      <p:ext uri="{BB962C8B-B14F-4D97-AF65-F5344CB8AC3E}">
        <p14:creationId xmlns:p14="http://schemas.microsoft.com/office/powerpoint/2010/main" val="361143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SEDAN 2022: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16</a:t>
            </a:fld>
            <a:endParaRPr lang="sv-FI"/>
          </a:p>
        </p:txBody>
      </p:sp>
    </p:spTree>
    <p:extLst>
      <p:ext uri="{BB962C8B-B14F-4D97-AF65-F5344CB8AC3E}">
        <p14:creationId xmlns:p14="http://schemas.microsoft.com/office/powerpoint/2010/main" val="341759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SEDAN 2022: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17</a:t>
            </a:fld>
            <a:endParaRPr lang="sv-FI"/>
          </a:p>
        </p:txBody>
      </p:sp>
    </p:spTree>
    <p:extLst>
      <p:ext uri="{BB962C8B-B14F-4D97-AF65-F5344CB8AC3E}">
        <p14:creationId xmlns:p14="http://schemas.microsoft.com/office/powerpoint/2010/main" val="350186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”Andra på internet” lades till 2022</a:t>
            </a:r>
          </a:p>
        </p:txBody>
      </p:sp>
      <p:sp>
        <p:nvSpPr>
          <p:cNvPr id="4" name="Platshållare för bildnummer 3"/>
          <p:cNvSpPr>
            <a:spLocks noGrp="1"/>
          </p:cNvSpPr>
          <p:nvPr>
            <p:ph type="sldNum" sz="quarter" idx="5"/>
          </p:nvPr>
        </p:nvSpPr>
        <p:spPr/>
        <p:txBody>
          <a:bodyPr/>
          <a:lstStyle/>
          <a:p>
            <a:fld id="{1B43BA16-7CDA-432B-AB65-33075E0EA0CD}" type="slidenum">
              <a:rPr lang="sv-FI" smtClean="0"/>
              <a:t>18</a:t>
            </a:fld>
            <a:endParaRPr lang="sv-FI"/>
          </a:p>
        </p:txBody>
      </p:sp>
    </p:spTree>
    <p:extLst>
      <p:ext uri="{BB962C8B-B14F-4D97-AF65-F5344CB8AC3E}">
        <p14:creationId xmlns:p14="http://schemas.microsoft.com/office/powerpoint/2010/main" val="269602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800" b="0" i="0" u="none" strike="noStrike" dirty="0">
                <a:solidFill>
                  <a:srgbClr val="000000"/>
                </a:solidFill>
                <a:effectLst/>
                <a:latin typeface="Arial" panose="020B0604020202020204" pitchFamily="34" charset="0"/>
              </a:rPr>
              <a:t>2023 (”har rökt”):</a:t>
            </a:r>
          </a:p>
          <a:p>
            <a:r>
              <a:rPr lang="sv-FI" sz="1800" b="0" i="0" u="none" strike="noStrike" dirty="0">
                <a:solidFill>
                  <a:srgbClr val="000000"/>
                </a:solidFill>
                <a:effectLst/>
                <a:latin typeface="Arial" panose="020B0604020202020204" pitchFamily="34" charset="0"/>
              </a:rPr>
              <a:t>Nej</a:t>
            </a:r>
            <a:r>
              <a:rPr lang="sv-FI" dirty="0"/>
              <a:t> 62%</a:t>
            </a:r>
          </a:p>
          <a:p>
            <a:r>
              <a:rPr lang="sv-FI" sz="1800" b="0" i="0" u="none" strike="noStrike" dirty="0">
                <a:solidFill>
                  <a:srgbClr val="000000"/>
                </a:solidFill>
                <a:effectLst/>
                <a:latin typeface="Arial" panose="020B0604020202020204" pitchFamily="34" charset="0"/>
              </a:rPr>
              <a:t>Nej, jag har slutat</a:t>
            </a:r>
            <a:r>
              <a:rPr lang="sv-FI" dirty="0"/>
              <a:t> 7%</a:t>
            </a:r>
          </a:p>
          <a:p>
            <a:r>
              <a:rPr lang="sv-FI" sz="1800" b="0" i="0" u="none" strike="noStrike" dirty="0">
                <a:solidFill>
                  <a:srgbClr val="000000"/>
                </a:solidFill>
                <a:effectLst/>
                <a:latin typeface="Arial" panose="020B0604020202020204" pitchFamily="34" charset="0"/>
              </a:rPr>
              <a:t>Nej, men jag har provat</a:t>
            </a:r>
            <a:r>
              <a:rPr lang="sv-FI" dirty="0"/>
              <a:t> 15%</a:t>
            </a:r>
          </a:p>
          <a:p>
            <a:r>
              <a:rPr lang="sv-FI" sz="1800" b="0" i="0" u="none" strike="noStrike" dirty="0">
                <a:solidFill>
                  <a:srgbClr val="000000"/>
                </a:solidFill>
                <a:effectLst/>
                <a:latin typeface="Arial" panose="020B0604020202020204" pitchFamily="34" charset="0"/>
              </a:rPr>
              <a:t>Ja, ibland</a:t>
            </a:r>
            <a:r>
              <a:rPr lang="sv-FI" dirty="0"/>
              <a:t> 12%</a:t>
            </a:r>
          </a:p>
          <a:p>
            <a:r>
              <a:rPr lang="sv-FI" sz="1800" b="0" i="0" u="none" strike="noStrike" dirty="0">
                <a:solidFill>
                  <a:srgbClr val="000000"/>
                </a:solidFill>
                <a:effectLst/>
                <a:latin typeface="Arial" panose="020B0604020202020204" pitchFamily="34" charset="0"/>
              </a:rPr>
              <a:t>Ja, varje dag</a:t>
            </a:r>
            <a:r>
              <a:rPr lang="sv-FI" dirty="0"/>
              <a:t> 5%</a:t>
            </a:r>
          </a:p>
        </p:txBody>
      </p:sp>
      <p:sp>
        <p:nvSpPr>
          <p:cNvPr id="4" name="Platshållare för bildnummer 3"/>
          <p:cNvSpPr>
            <a:spLocks noGrp="1"/>
          </p:cNvSpPr>
          <p:nvPr>
            <p:ph type="sldNum" sz="quarter" idx="5"/>
          </p:nvPr>
        </p:nvSpPr>
        <p:spPr/>
        <p:txBody>
          <a:bodyPr/>
          <a:lstStyle/>
          <a:p>
            <a:fld id="{942BD082-C5A6-41BF-9436-AB0F7EAC4DF4}" type="slidenum">
              <a:rPr lang="sv-FI" smtClean="0"/>
              <a:t>19</a:t>
            </a:fld>
            <a:endParaRPr lang="sv-FI"/>
          </a:p>
        </p:txBody>
      </p:sp>
    </p:spTree>
    <p:extLst>
      <p:ext uri="{BB962C8B-B14F-4D97-AF65-F5344CB8AC3E}">
        <p14:creationId xmlns:p14="http://schemas.microsoft.com/office/powerpoint/2010/main" val="81668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20</a:t>
            </a:fld>
            <a:endParaRPr lang="sv-FI"/>
          </a:p>
        </p:txBody>
      </p:sp>
    </p:spTree>
    <p:extLst>
      <p:ext uri="{BB962C8B-B14F-4D97-AF65-F5344CB8AC3E}">
        <p14:creationId xmlns:p14="http://schemas.microsoft.com/office/powerpoint/2010/main" val="4217581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21</a:t>
            </a:fld>
            <a:endParaRPr lang="sv-FI"/>
          </a:p>
        </p:txBody>
      </p:sp>
    </p:spTree>
    <p:extLst>
      <p:ext uri="{BB962C8B-B14F-4D97-AF65-F5344CB8AC3E}">
        <p14:creationId xmlns:p14="http://schemas.microsoft.com/office/powerpoint/2010/main" val="149376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Könsfördelning 2024:</a:t>
            </a:r>
          </a:p>
          <a:p>
            <a:r>
              <a:rPr lang="sv-FI" dirty="0"/>
              <a:t>Flickor: 37 %</a:t>
            </a:r>
          </a:p>
          <a:p>
            <a:r>
              <a:rPr lang="sv-FI" dirty="0"/>
              <a:t>Pojkar: 63 %</a:t>
            </a:r>
          </a:p>
          <a:p>
            <a:endParaRPr lang="sv-FI" dirty="0"/>
          </a:p>
          <a:p>
            <a:r>
              <a:rPr lang="sv-FI" dirty="0"/>
              <a:t>Könsfördelning 2023:</a:t>
            </a:r>
          </a:p>
          <a:p>
            <a:r>
              <a:rPr lang="sv-FI" dirty="0"/>
              <a:t>Flickor: 37 %</a:t>
            </a:r>
          </a:p>
          <a:p>
            <a:r>
              <a:rPr lang="sv-FI" dirty="0"/>
              <a:t>Pojkar: 63 %</a:t>
            </a:r>
          </a:p>
          <a:p>
            <a:endParaRPr lang="sv-FI" dirty="0"/>
          </a:p>
          <a:p>
            <a:r>
              <a:rPr lang="sv-FI" dirty="0"/>
              <a:t>Könsfördelning 2022:</a:t>
            </a:r>
          </a:p>
          <a:p>
            <a:r>
              <a:rPr lang="sv-FI" dirty="0"/>
              <a:t>Flickor: 47 %</a:t>
            </a:r>
          </a:p>
          <a:p>
            <a:r>
              <a:rPr lang="sv-FI" dirty="0"/>
              <a:t>Pojkar: 53 %</a:t>
            </a:r>
          </a:p>
          <a:p>
            <a:endParaRPr lang="sv-FI" dirty="0"/>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a:t>
            </a:fld>
            <a:endParaRPr lang="sv-FI"/>
          </a:p>
        </p:txBody>
      </p:sp>
    </p:spTree>
    <p:extLst>
      <p:ext uri="{BB962C8B-B14F-4D97-AF65-F5344CB8AC3E}">
        <p14:creationId xmlns:p14="http://schemas.microsoft.com/office/powerpoint/2010/main" val="1661412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22</a:t>
            </a:fld>
            <a:endParaRPr lang="sv-FI"/>
          </a:p>
        </p:txBody>
      </p:sp>
    </p:spTree>
    <p:extLst>
      <p:ext uri="{BB962C8B-B14F-4D97-AF65-F5344CB8AC3E}">
        <p14:creationId xmlns:p14="http://schemas.microsoft.com/office/powerpoint/2010/main" val="411981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200" b="0" i="0" u="none" strike="noStrike" dirty="0">
                <a:solidFill>
                  <a:srgbClr val="000000"/>
                </a:solidFill>
                <a:effectLst/>
                <a:latin typeface="Verdana" panose="020B0604030504040204" pitchFamily="34" charset="0"/>
              </a:rPr>
              <a:t>2023 (”snusar du”):</a:t>
            </a:r>
          </a:p>
          <a:p>
            <a:r>
              <a:rPr lang="sv-FI" sz="1200" b="0" i="0" u="none" strike="noStrike" dirty="0">
                <a:solidFill>
                  <a:srgbClr val="000000"/>
                </a:solidFill>
                <a:effectLst/>
                <a:latin typeface="Verdana" panose="020B0604030504040204" pitchFamily="34" charset="0"/>
              </a:rPr>
              <a:t>Nej: 60 %</a:t>
            </a:r>
          </a:p>
          <a:p>
            <a:r>
              <a:rPr lang="sv-FI" sz="1200" b="0" i="0" u="none" strike="noStrike" dirty="0">
                <a:solidFill>
                  <a:srgbClr val="000000"/>
                </a:solidFill>
                <a:effectLst/>
                <a:latin typeface="Verdana" panose="020B0604030504040204" pitchFamily="34" charset="0"/>
              </a:rPr>
              <a:t>Nej, jag har slutat: 3 %</a:t>
            </a:r>
          </a:p>
          <a:p>
            <a:r>
              <a:rPr lang="sv-FI" sz="1200" b="0" i="0" u="none" strike="noStrike" dirty="0">
                <a:solidFill>
                  <a:srgbClr val="000000"/>
                </a:solidFill>
                <a:effectLst/>
                <a:latin typeface="Verdana" panose="020B0604030504040204" pitchFamily="34" charset="0"/>
              </a:rPr>
              <a:t>Nej, men jag har provat: 13%</a:t>
            </a:r>
          </a:p>
          <a:p>
            <a:r>
              <a:rPr lang="sv-FI" sz="1200" b="0" i="0" u="none" strike="noStrike" dirty="0">
                <a:solidFill>
                  <a:srgbClr val="000000"/>
                </a:solidFill>
                <a:effectLst/>
                <a:latin typeface="Verdana" panose="020B0604030504040204" pitchFamily="34" charset="0"/>
              </a:rPr>
              <a:t>Ja, ibland: 10 %</a:t>
            </a:r>
          </a:p>
          <a:p>
            <a:r>
              <a:rPr lang="sv-FI" sz="1200" b="0" i="0" u="none" strike="noStrike" dirty="0">
                <a:solidFill>
                  <a:srgbClr val="000000"/>
                </a:solidFill>
                <a:effectLst/>
                <a:latin typeface="Verdana" panose="020B0604030504040204" pitchFamily="34" charset="0"/>
              </a:rPr>
              <a:t>Ja, varje dag: 14 %</a:t>
            </a:r>
            <a:endParaRPr lang="sv-FI" b="0"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23</a:t>
            </a:fld>
            <a:endParaRPr lang="sv-FI"/>
          </a:p>
        </p:txBody>
      </p:sp>
    </p:spTree>
    <p:extLst>
      <p:ext uri="{BB962C8B-B14F-4D97-AF65-F5344CB8AC3E}">
        <p14:creationId xmlns:p14="http://schemas.microsoft.com/office/powerpoint/2010/main" val="2613323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24</a:t>
            </a:fld>
            <a:endParaRPr lang="sv-FI"/>
          </a:p>
        </p:txBody>
      </p:sp>
    </p:spTree>
    <p:extLst>
      <p:ext uri="{BB962C8B-B14F-4D97-AF65-F5344CB8AC3E}">
        <p14:creationId xmlns:p14="http://schemas.microsoft.com/office/powerpoint/2010/main" val="161712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200" b="0" i="0" u="none" strike="noStrike" dirty="0">
                <a:solidFill>
                  <a:srgbClr val="000000"/>
                </a:solidFill>
                <a:effectLst/>
                <a:latin typeface="Verdana" panose="020B0604030504040204" pitchFamily="34" charset="0"/>
              </a:rPr>
              <a:t>2023 (”snusar du”):</a:t>
            </a:r>
          </a:p>
          <a:p>
            <a:r>
              <a:rPr lang="sv-FI" sz="1200" b="0" i="0" u="none" strike="noStrike" dirty="0">
                <a:solidFill>
                  <a:srgbClr val="000000"/>
                </a:solidFill>
                <a:effectLst/>
                <a:latin typeface="Verdana" panose="020B0604030504040204" pitchFamily="34" charset="0"/>
              </a:rPr>
              <a:t>Nej: 60 %</a:t>
            </a:r>
          </a:p>
          <a:p>
            <a:r>
              <a:rPr lang="sv-FI" sz="1200" b="0" i="0" u="none" strike="noStrike" dirty="0">
                <a:solidFill>
                  <a:srgbClr val="000000"/>
                </a:solidFill>
                <a:effectLst/>
                <a:latin typeface="Verdana" panose="020B0604030504040204" pitchFamily="34" charset="0"/>
              </a:rPr>
              <a:t>Nej, jag har slutat: 3 %</a:t>
            </a:r>
          </a:p>
          <a:p>
            <a:r>
              <a:rPr lang="sv-FI" sz="1200" b="0" i="0" u="none" strike="noStrike" dirty="0">
                <a:solidFill>
                  <a:srgbClr val="000000"/>
                </a:solidFill>
                <a:effectLst/>
                <a:latin typeface="Verdana" panose="020B0604030504040204" pitchFamily="34" charset="0"/>
              </a:rPr>
              <a:t>Nej, men jag har provat: 13%</a:t>
            </a:r>
          </a:p>
          <a:p>
            <a:r>
              <a:rPr lang="sv-FI" sz="1200" b="0" i="0" u="none" strike="noStrike" dirty="0">
                <a:solidFill>
                  <a:srgbClr val="000000"/>
                </a:solidFill>
                <a:effectLst/>
                <a:latin typeface="Verdana" panose="020B0604030504040204" pitchFamily="34" charset="0"/>
              </a:rPr>
              <a:t>Ja, ibland: 10 %</a:t>
            </a:r>
          </a:p>
          <a:p>
            <a:r>
              <a:rPr lang="sv-FI" sz="1200" b="0" i="0" u="none" strike="noStrike" dirty="0">
                <a:solidFill>
                  <a:srgbClr val="000000"/>
                </a:solidFill>
                <a:effectLst/>
                <a:latin typeface="Verdana" panose="020B0604030504040204" pitchFamily="34" charset="0"/>
              </a:rPr>
              <a:t>Ja, varje dag: 14 %</a:t>
            </a:r>
            <a:endParaRPr lang="sv-FI" b="0"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25</a:t>
            </a:fld>
            <a:endParaRPr lang="sv-FI"/>
          </a:p>
        </p:txBody>
      </p:sp>
    </p:spTree>
    <p:extLst>
      <p:ext uri="{BB962C8B-B14F-4D97-AF65-F5344CB8AC3E}">
        <p14:creationId xmlns:p14="http://schemas.microsoft.com/office/powerpoint/2010/main" val="1554404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Snusat totalt 43% (Flickor 38%, Pojkar 45%)</a:t>
            </a:r>
          </a:p>
          <a:p>
            <a:r>
              <a:rPr lang="sv-FI" b="0" dirty="0"/>
              <a:t>6 % har endast snusat brunt snus. 12 % har endast snusat vitt snus. 25 % har snusat båda sorter</a:t>
            </a:r>
          </a:p>
          <a:p>
            <a:endParaRPr lang="sv-FI" b="0" dirty="0"/>
          </a:p>
          <a:p>
            <a:r>
              <a:rPr lang="sv-FI" b="0" dirty="0"/>
              <a:t>Svarsalternativen är från och med 2023 desamma för alla</a:t>
            </a:r>
          </a:p>
          <a:p>
            <a:r>
              <a:rPr lang="sv-FI" sz="1200" b="0" i="0" u="none" strike="noStrike" dirty="0">
                <a:solidFill>
                  <a:srgbClr val="000000"/>
                </a:solidFill>
                <a:effectLst/>
                <a:latin typeface="Verdana" panose="020B0604030504040204" pitchFamily="34" charset="0"/>
              </a:rPr>
              <a:t>Nej</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i="0" u="none" strike="noStrike" dirty="0">
                <a:solidFill>
                  <a:srgbClr val="000000"/>
                </a:solidFill>
                <a:effectLst/>
                <a:latin typeface="Verdana" panose="020B0604030504040204" pitchFamily="34" charset="0"/>
              </a:rPr>
              <a:t>Nej, jag har slutat</a:t>
            </a:r>
          </a:p>
          <a:p>
            <a:r>
              <a:rPr lang="sv-FI" sz="1200" b="1" i="0" u="none" strike="noStrike" dirty="0">
                <a:solidFill>
                  <a:srgbClr val="000000"/>
                </a:solidFill>
                <a:effectLst/>
                <a:latin typeface="Verdana" panose="020B0604030504040204" pitchFamily="34" charset="0"/>
              </a:rPr>
              <a:t>Nej, men jag har provat</a:t>
            </a:r>
          </a:p>
          <a:p>
            <a:r>
              <a:rPr lang="sv-FI" sz="1200" b="1" i="0" u="none" strike="noStrike" dirty="0">
                <a:solidFill>
                  <a:srgbClr val="000000"/>
                </a:solidFill>
                <a:effectLst/>
                <a:latin typeface="Verdana" panose="020B0604030504040204" pitchFamily="34" charset="0"/>
              </a:rPr>
              <a:t>Ja, ibland</a:t>
            </a:r>
          </a:p>
          <a:p>
            <a:r>
              <a:rPr lang="sv-FI" sz="12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rökt/snusat/använt </a:t>
            </a:r>
            <a:r>
              <a:rPr lang="sv-FI" b="1" dirty="0" err="1"/>
              <a:t>ecig</a:t>
            </a:r>
            <a:r>
              <a:rPr lang="sv-FI" b="1" dirty="0"/>
              <a:t>/</a:t>
            </a:r>
            <a:r>
              <a:rPr lang="sv-FI" b="1" dirty="0" err="1"/>
              <a:t>vape</a:t>
            </a:r>
            <a:endParaRPr lang="sv-FI" b="1"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27</a:t>
            </a:fld>
            <a:endParaRPr lang="sv-FI"/>
          </a:p>
        </p:txBody>
      </p:sp>
    </p:spTree>
    <p:extLst>
      <p:ext uri="{BB962C8B-B14F-4D97-AF65-F5344CB8AC3E}">
        <p14:creationId xmlns:p14="http://schemas.microsoft.com/office/powerpoint/2010/main" val="2846492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Resultaten för 2024 redovisas separat </a:t>
            </a:r>
            <a:r>
              <a:rPr lang="sv-FI" b="0" dirty="0" err="1"/>
              <a:t>pga</a:t>
            </a:r>
            <a:r>
              <a:rPr lang="sv-FI" b="0" dirty="0"/>
              <a:t> nya formuleringar</a:t>
            </a:r>
          </a:p>
          <a:p>
            <a:r>
              <a:rPr lang="sv-FI" b="0" dirty="0"/>
              <a:t>Har rökt -&gt; Har rökt vanliga cigaretter</a:t>
            </a:r>
          </a:p>
          <a:p>
            <a:r>
              <a:rPr lang="sv-FI" b="0" dirty="0"/>
              <a:t>Snus uppdelat på vitt och brunt snus. </a:t>
            </a:r>
          </a:p>
          <a:p>
            <a:endParaRPr lang="sv-FI" b="0" dirty="0"/>
          </a:p>
          <a:p>
            <a:r>
              <a:rPr lang="sv-FI" b="0" dirty="0"/>
              <a:t>”Snusat totalt” = Andelen som har snusat oavsett om det är brunt eller vitt snus</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28</a:t>
            </a:fld>
            <a:endParaRPr lang="sv-FI"/>
          </a:p>
        </p:txBody>
      </p:sp>
    </p:spTree>
    <p:extLst>
      <p:ext uri="{BB962C8B-B14F-4D97-AF65-F5344CB8AC3E}">
        <p14:creationId xmlns:p14="http://schemas.microsoft.com/office/powerpoint/2010/main" val="265809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29</a:t>
            </a:fld>
            <a:endParaRPr lang="sv-FI"/>
          </a:p>
        </p:txBody>
      </p:sp>
    </p:spTree>
    <p:extLst>
      <p:ext uri="{BB962C8B-B14F-4D97-AF65-F5344CB8AC3E}">
        <p14:creationId xmlns:p14="http://schemas.microsoft.com/office/powerpoint/2010/main" val="711489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34 %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Ja, en-två ggr: 20 %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Ja, flera ggr: 47 %</a:t>
            </a:r>
          </a:p>
          <a:p>
            <a:endParaRPr lang="sv-FI"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30</a:t>
            </a:fld>
            <a:endParaRPr lang="sv-FI"/>
          </a:p>
        </p:txBody>
      </p:sp>
    </p:spTree>
    <p:extLst>
      <p:ext uri="{BB962C8B-B14F-4D97-AF65-F5344CB8AC3E}">
        <p14:creationId xmlns:p14="http://schemas.microsoft.com/office/powerpoint/2010/main" val="2359789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Avser alla svarande. Diagrammet visar de som uppgett svarsalternativen i </a:t>
            </a:r>
            <a:r>
              <a:rPr lang="sv-SE" b="1" dirty="0"/>
              <a:t>fet stil </a:t>
            </a:r>
            <a:r>
              <a:rPr lang="sv-SE" dirty="0"/>
              <a:t>nedan.</a:t>
            </a:r>
          </a:p>
          <a:p>
            <a:r>
              <a:rPr lang="sv-SE" dirty="0"/>
              <a:t>Resultat 2023: </a:t>
            </a:r>
          </a:p>
          <a:p>
            <a:r>
              <a:rPr lang="sv-SE" dirty="0"/>
              <a:t>Druckit alkohol: 66%</a:t>
            </a:r>
          </a:p>
          <a:p>
            <a:r>
              <a:rPr lang="sv-SE" dirty="0"/>
              <a:t>Varit berusad: 49%</a:t>
            </a:r>
          </a:p>
          <a:p>
            <a:r>
              <a:rPr lang="sv-SE" dirty="0" err="1"/>
              <a:t>Intensivkonsumerat</a:t>
            </a:r>
            <a:r>
              <a:rPr lang="sv-SE" dirty="0"/>
              <a:t>: 21%</a:t>
            </a:r>
          </a:p>
          <a:p>
            <a:endParaRPr lang="sv-FI" sz="1200" b="0" i="0" u="none" strike="noStrike" dirty="0">
              <a:solidFill>
                <a:srgbClr val="000000"/>
              </a:solidFill>
              <a:effectLst/>
              <a:latin typeface="Verdana" panose="020B0604030504040204" pitchFamily="34" charset="0"/>
            </a:endParaRPr>
          </a:p>
          <a:p>
            <a:r>
              <a:rPr lang="sv-FI" sz="1200" b="0" i="0" u="none" strike="noStrike" dirty="0">
                <a:solidFill>
                  <a:srgbClr val="000000"/>
                </a:solidFill>
                <a:effectLst/>
                <a:latin typeface="Verdana" panose="020B0604030504040204" pitchFamily="34" charset="0"/>
              </a:rPr>
              <a:t>DRUCKIT ALKOHOL</a:t>
            </a:r>
          </a:p>
          <a:p>
            <a:r>
              <a:rPr lang="sv-FI" sz="1200" b="0" i="0" u="none" strike="noStrike" dirty="0">
                <a:solidFill>
                  <a:srgbClr val="000000"/>
                </a:solidFill>
                <a:effectLst/>
                <a:latin typeface="Verdana" panose="020B0604030504040204" pitchFamily="34" charset="0"/>
              </a:rPr>
              <a:t>Fråga: Har du druckit alkoholhaltiga drycker?</a:t>
            </a:r>
          </a:p>
          <a:p>
            <a:r>
              <a:rPr lang="sv-FI" sz="1200" b="0" i="0" u="none" strike="noStrike" dirty="0">
                <a:solidFill>
                  <a:srgbClr val="000000"/>
                </a:solidFill>
                <a:effectLst/>
                <a:latin typeface="Verdana" panose="020B0604030504040204" pitchFamily="34" charset="0"/>
              </a:rPr>
              <a:t>Nej</a:t>
            </a:r>
            <a:r>
              <a:rPr lang="sv-FI" dirty="0"/>
              <a:t> </a:t>
            </a:r>
          </a:p>
          <a:p>
            <a:r>
              <a:rPr lang="sv-FI" sz="1200" b="1" i="0" u="none" strike="noStrike" dirty="0">
                <a:solidFill>
                  <a:srgbClr val="000000"/>
                </a:solidFill>
                <a:effectLst/>
                <a:latin typeface="Verdana" panose="020B0604030504040204" pitchFamily="34" charset="0"/>
              </a:rPr>
              <a:t>Ja, en-två gånger</a:t>
            </a:r>
            <a:r>
              <a:rPr lang="sv-FI" b="1" dirty="0"/>
              <a:t> </a:t>
            </a:r>
          </a:p>
          <a:p>
            <a:r>
              <a:rPr lang="sv-FI" sz="1200" b="1" i="0" u="none" strike="noStrike" dirty="0">
                <a:solidFill>
                  <a:srgbClr val="000000"/>
                </a:solidFill>
                <a:effectLst/>
                <a:latin typeface="Verdana" panose="020B0604030504040204" pitchFamily="34" charset="0"/>
              </a:rPr>
              <a:t>Ja, flera gånger</a:t>
            </a:r>
            <a:r>
              <a:rPr lang="sv-FI" b="1" dirty="0"/>
              <a:t> </a:t>
            </a:r>
          </a:p>
          <a:p>
            <a:endParaRPr lang="sv-FI" dirty="0"/>
          </a:p>
          <a:p>
            <a:r>
              <a:rPr lang="sv-SE" dirty="0"/>
              <a:t>VARIT BERUSAD/PÅVERKAD</a:t>
            </a:r>
          </a:p>
          <a:p>
            <a:r>
              <a:rPr lang="sv-SE" dirty="0"/>
              <a:t>Fråga: </a:t>
            </a:r>
            <a:r>
              <a:rPr lang="sv-FI" sz="1200" b="0" i="0" u="none" strike="noStrike" dirty="0">
                <a:solidFill>
                  <a:srgbClr val="000000"/>
                </a:solidFill>
                <a:effectLst/>
                <a:latin typeface="Verdana" panose="020B0604030504040204" pitchFamily="34" charset="0"/>
              </a:rPr>
              <a:t>Har du blivit berusad/påverkad av alkohol?</a:t>
            </a:r>
            <a:r>
              <a:rPr lang="sv-FI" dirty="0"/>
              <a:t> </a:t>
            </a:r>
          </a:p>
          <a:p>
            <a:r>
              <a:rPr lang="sv-FI" dirty="0"/>
              <a:t>Nej</a:t>
            </a:r>
          </a:p>
          <a:p>
            <a:r>
              <a:rPr lang="sv-FI" b="1" dirty="0"/>
              <a:t>Ja</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err="1"/>
              <a:t>Intensivkonsumerat</a:t>
            </a:r>
            <a:r>
              <a:rPr lang="sv-SE" dirty="0"/>
              <a:t>”: Under de senaste 12 månaderna vid samma tillfälle druckit alkohol som motsvarar 2,5 dl starksprit, fyra stora burkar öl eller en flaska vin</a:t>
            </a:r>
          </a:p>
          <a:p>
            <a:pPr algn="l"/>
            <a:r>
              <a:rPr lang="sv-SE" b="1" i="0" dirty="0">
                <a:solidFill>
                  <a:srgbClr val="515355"/>
                </a:solidFill>
                <a:effectLst/>
                <a:latin typeface="Montserrat" panose="00000500000000000000" pitchFamily="2" charset="0"/>
              </a:rPr>
              <a:t>Varje vecka</a:t>
            </a:r>
          </a:p>
          <a:p>
            <a:pPr algn="l"/>
            <a:r>
              <a:rPr lang="sv-SE" b="1" i="0" dirty="0">
                <a:solidFill>
                  <a:srgbClr val="515355"/>
                </a:solidFill>
                <a:effectLst/>
                <a:latin typeface="Montserrat" panose="00000500000000000000" pitchFamily="2" charset="0"/>
              </a:rPr>
              <a:t>Ungefär varannan vecka</a:t>
            </a:r>
          </a:p>
          <a:p>
            <a:pPr algn="l"/>
            <a:r>
              <a:rPr lang="sv-SE" b="1" i="0" dirty="0">
                <a:solidFill>
                  <a:srgbClr val="515355"/>
                </a:solidFill>
                <a:effectLst/>
                <a:latin typeface="Montserrat" panose="00000500000000000000" pitchFamily="2" charset="0"/>
              </a:rPr>
              <a:t>En gång i månaden</a:t>
            </a:r>
          </a:p>
          <a:p>
            <a:pPr algn="l"/>
            <a:r>
              <a:rPr lang="sv-SE" b="0" i="0" dirty="0">
                <a:solidFill>
                  <a:srgbClr val="515355"/>
                </a:solidFill>
                <a:effectLst/>
                <a:latin typeface="Montserrat" panose="00000500000000000000" pitchFamily="2" charset="0"/>
              </a:rPr>
              <a:t>Mer sällan </a:t>
            </a:r>
          </a:p>
          <a:p>
            <a:pPr algn="l"/>
            <a:r>
              <a:rPr lang="sv-SE" b="0" i="0" dirty="0">
                <a:solidFill>
                  <a:srgbClr val="515355"/>
                </a:solidFill>
                <a:effectLst/>
                <a:latin typeface="Montserrat" panose="00000500000000000000" pitchFamily="2" charset="0"/>
              </a:rPr>
              <a:t>Aldrig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32</a:t>
            </a:fld>
            <a:endParaRPr lang="sv-FI"/>
          </a:p>
        </p:txBody>
      </p:sp>
    </p:spTree>
    <p:extLst>
      <p:ext uri="{BB962C8B-B14F-4D97-AF65-F5344CB8AC3E}">
        <p14:creationId xmlns:p14="http://schemas.microsoft.com/office/powerpoint/2010/main" val="1134638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33</a:t>
            </a:fld>
            <a:endParaRPr lang="sv-FI"/>
          </a:p>
        </p:txBody>
      </p:sp>
    </p:spTree>
    <p:extLst>
      <p:ext uri="{BB962C8B-B14F-4D97-AF65-F5344CB8AC3E}">
        <p14:creationId xmlns:p14="http://schemas.microsoft.com/office/powerpoint/2010/main" val="288640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Mycket bra: 20%</a:t>
            </a:r>
          </a:p>
          <a:p>
            <a:r>
              <a:rPr lang="sv-FI" dirty="0"/>
              <a:t>Bra: 49%</a:t>
            </a:r>
          </a:p>
          <a:p>
            <a:r>
              <a:rPr lang="sv-FI" dirty="0"/>
              <a:t>Varken eller: 22%</a:t>
            </a:r>
          </a:p>
          <a:p>
            <a:r>
              <a:rPr lang="sv-FI" dirty="0"/>
              <a:t>Dåligt: 6%</a:t>
            </a:r>
          </a:p>
          <a:p>
            <a:r>
              <a:rPr lang="sv-FI" dirty="0"/>
              <a:t>Mycket dåligt: 3%</a:t>
            </a:r>
          </a:p>
        </p:txBody>
      </p:sp>
      <p:sp>
        <p:nvSpPr>
          <p:cNvPr id="4" name="Platshållare för bildnummer 3"/>
          <p:cNvSpPr>
            <a:spLocks noGrp="1"/>
          </p:cNvSpPr>
          <p:nvPr>
            <p:ph type="sldNum" sz="quarter" idx="5"/>
          </p:nvPr>
        </p:nvSpPr>
        <p:spPr/>
        <p:txBody>
          <a:bodyPr/>
          <a:lstStyle/>
          <a:p>
            <a:fld id="{1B43BA16-7CDA-432B-AB65-33075E0EA0CD}" type="slidenum">
              <a:rPr lang="sv-FI" smtClean="0"/>
              <a:t>4</a:t>
            </a:fld>
            <a:endParaRPr lang="sv-FI"/>
          </a:p>
        </p:txBody>
      </p:sp>
    </p:spTree>
    <p:extLst>
      <p:ext uri="{BB962C8B-B14F-4D97-AF65-F5344CB8AC3E}">
        <p14:creationId xmlns:p14="http://schemas.microsoft.com/office/powerpoint/2010/main" val="684730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Intensivkonsumtion = </a:t>
            </a:r>
            <a:r>
              <a:rPr lang="sv-SE" dirty="0"/>
              <a:t>Tänk tillbaka på det senaste året, de senaste 12 månaderna. Hur ofta har du "</a:t>
            </a:r>
            <a:r>
              <a:rPr lang="sv-SE" dirty="0" err="1"/>
              <a:t>intensivkonsumerat</a:t>
            </a:r>
            <a:r>
              <a:rPr lang="sv-SE" dirty="0"/>
              <a:t>" alkohol, vid samma tillfälle druckit alkohol som motsvarar  2,5 dl starksprit, fyra stora burkar öl eller en flaska vin? </a:t>
            </a:r>
            <a:r>
              <a:rPr lang="sv-FI" dirty="0"/>
              <a:t>Svarsalternativen:</a:t>
            </a:r>
          </a:p>
          <a:p>
            <a:pPr marL="171450" indent="-171450">
              <a:buFontTx/>
              <a:buChar char="-"/>
            </a:pPr>
            <a:r>
              <a:rPr lang="sv-FI" b="1" dirty="0"/>
              <a:t>Varje vecka</a:t>
            </a:r>
          </a:p>
          <a:p>
            <a:pPr marL="171450" indent="-171450">
              <a:buFontTx/>
              <a:buChar char="-"/>
            </a:pPr>
            <a:r>
              <a:rPr lang="sv-FI" b="1" dirty="0"/>
              <a:t>Ungefär varannan vecka</a:t>
            </a:r>
          </a:p>
          <a:p>
            <a:pPr marL="171450" indent="-171450">
              <a:buFontTx/>
              <a:buChar char="-"/>
            </a:pPr>
            <a:r>
              <a:rPr lang="sv-FI" b="1" dirty="0"/>
              <a:t>En gång i månaden</a:t>
            </a:r>
          </a:p>
          <a:p>
            <a:pPr marL="171450" indent="-171450">
              <a:buFontTx/>
              <a:buChar char="-"/>
            </a:pPr>
            <a:r>
              <a:rPr lang="sv-FI" dirty="0"/>
              <a:t>Mer sällan</a:t>
            </a:r>
          </a:p>
          <a:p>
            <a:pPr marL="171450" indent="-171450">
              <a:buFontTx/>
              <a:buChar char="-"/>
            </a:pPr>
            <a:r>
              <a:rPr lang="sv-FI" dirty="0"/>
              <a:t>Aldrig</a:t>
            </a:r>
          </a:p>
          <a:p>
            <a:pPr marL="171450" indent="-171450">
              <a:buFontTx/>
              <a:buChar char="-"/>
            </a:pPr>
            <a:endParaRPr lang="sv-FI" dirty="0"/>
          </a:p>
          <a:p>
            <a:pPr marL="0" indent="0">
              <a:buFontTx/>
              <a:buNone/>
            </a:pPr>
            <a:r>
              <a:rPr lang="sv-FI" b="1" dirty="0"/>
              <a:t>= intensivkonsumtion Minst en gång i månaden</a:t>
            </a:r>
          </a:p>
        </p:txBody>
      </p:sp>
      <p:sp>
        <p:nvSpPr>
          <p:cNvPr id="4" name="Platshållare för bildnummer 3"/>
          <p:cNvSpPr>
            <a:spLocks noGrp="1"/>
          </p:cNvSpPr>
          <p:nvPr>
            <p:ph type="sldNum" sz="quarter" idx="5"/>
          </p:nvPr>
        </p:nvSpPr>
        <p:spPr/>
        <p:txBody>
          <a:bodyPr/>
          <a:lstStyle/>
          <a:p>
            <a:fld id="{942BD082-C5A6-41BF-9436-AB0F7EAC4DF4}" type="slidenum">
              <a:rPr lang="sv-FI" smtClean="0"/>
              <a:t>34</a:t>
            </a:fld>
            <a:endParaRPr lang="sv-FI"/>
          </a:p>
        </p:txBody>
      </p:sp>
    </p:spTree>
    <p:extLst>
      <p:ext uri="{BB962C8B-B14F-4D97-AF65-F5344CB8AC3E}">
        <p14:creationId xmlns:p14="http://schemas.microsoft.com/office/powerpoint/2010/main" val="3570887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Öppna svar ”Annat sätt”:</a:t>
            </a:r>
          </a:p>
          <a:p>
            <a:r>
              <a:rPr lang="sv-FI" dirty="0"/>
              <a:t>Köper av överåriga vänner eller </a:t>
            </a:r>
            <a:r>
              <a:rPr lang="sv-FI" dirty="0" err="1"/>
              <a:t>utköpare</a:t>
            </a:r>
            <a:endParaRPr lang="sv-FI" dirty="0"/>
          </a:p>
          <a:p>
            <a:r>
              <a:rPr lang="sv-FI" dirty="0"/>
              <a:t>Smakat/provat</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35</a:t>
            </a:fld>
            <a:endParaRPr lang="sv-FI"/>
          </a:p>
        </p:txBody>
      </p:sp>
    </p:spTree>
    <p:extLst>
      <p:ext uri="{BB962C8B-B14F-4D97-AF65-F5344CB8AC3E}">
        <p14:creationId xmlns:p14="http://schemas.microsoft.com/office/powerpoint/2010/main" val="226780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36</a:t>
            </a:fld>
            <a:endParaRPr lang="sv-FI"/>
          </a:p>
        </p:txBody>
      </p:sp>
    </p:spTree>
    <p:extLst>
      <p:ext uri="{BB962C8B-B14F-4D97-AF65-F5344CB8AC3E}">
        <p14:creationId xmlns:p14="http://schemas.microsoft.com/office/powerpoint/2010/main" val="113792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Resultat 2023:</a:t>
            </a:r>
          </a:p>
          <a:p>
            <a:r>
              <a:rPr lang="sv-FI" dirty="0"/>
              <a:t>Kört berusad: 18 % av samtliga som varit berusade</a:t>
            </a:r>
          </a:p>
          <a:p>
            <a:r>
              <a:rPr lang="sv-FI" dirty="0"/>
              <a:t>Åkt med berusad: 12 % av samtliga svarande</a:t>
            </a:r>
          </a:p>
        </p:txBody>
      </p:sp>
      <p:sp>
        <p:nvSpPr>
          <p:cNvPr id="4" name="Platshållare för bildnummer 3"/>
          <p:cNvSpPr>
            <a:spLocks noGrp="1"/>
          </p:cNvSpPr>
          <p:nvPr>
            <p:ph type="sldNum" sz="quarter" idx="5"/>
          </p:nvPr>
        </p:nvSpPr>
        <p:spPr/>
        <p:txBody>
          <a:bodyPr/>
          <a:lstStyle/>
          <a:p>
            <a:fld id="{1B43BA16-7CDA-432B-AB65-33075E0EA0CD}" type="slidenum">
              <a:rPr lang="sv-FI" smtClean="0"/>
              <a:t>37</a:t>
            </a:fld>
            <a:endParaRPr lang="sv-FI"/>
          </a:p>
        </p:txBody>
      </p:sp>
    </p:spTree>
    <p:extLst>
      <p:ext uri="{BB962C8B-B14F-4D97-AF65-F5344CB8AC3E}">
        <p14:creationId xmlns:p14="http://schemas.microsoft.com/office/powerpoint/2010/main" val="1534127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 </a:t>
            </a:r>
          </a:p>
          <a:p>
            <a:pPr marL="171450" indent="-171450">
              <a:buFontTx/>
              <a:buChar char="-"/>
            </a:pPr>
            <a:r>
              <a:rPr lang="sv-FI" dirty="0"/>
              <a:t>Enda sättet att ta sig hem</a:t>
            </a:r>
          </a:p>
          <a:p>
            <a:pPr marL="171450" indent="-171450">
              <a:buFontTx/>
              <a:buChar char="-"/>
            </a:pPr>
            <a:r>
              <a:rPr lang="sv-FI" dirty="0"/>
              <a:t>Visste inte att föraren berusad</a:t>
            </a:r>
          </a:p>
          <a:p>
            <a:pPr marL="171450" indent="-171450">
              <a:buFontTx/>
              <a:buChar char="-"/>
            </a:pPr>
            <a:r>
              <a:rPr lang="sv-FI" dirty="0"/>
              <a:t>Förälder berusad (ett fåtal svar)</a:t>
            </a:r>
          </a:p>
        </p:txBody>
      </p:sp>
      <p:sp>
        <p:nvSpPr>
          <p:cNvPr id="4" name="Platshållare för bildnummer 3"/>
          <p:cNvSpPr>
            <a:spLocks noGrp="1"/>
          </p:cNvSpPr>
          <p:nvPr>
            <p:ph type="sldNum" sz="quarter" idx="5"/>
          </p:nvPr>
        </p:nvSpPr>
        <p:spPr/>
        <p:txBody>
          <a:bodyPr/>
          <a:lstStyle/>
          <a:p>
            <a:fld id="{942BD082-C5A6-41BF-9436-AB0F7EAC4DF4}" type="slidenum">
              <a:rPr lang="sv-FI" smtClean="0"/>
              <a:t>38</a:t>
            </a:fld>
            <a:endParaRPr lang="sv-FI"/>
          </a:p>
        </p:txBody>
      </p:sp>
    </p:spTree>
    <p:extLst>
      <p:ext uri="{BB962C8B-B14F-4D97-AF65-F5344CB8AC3E}">
        <p14:creationId xmlns:p14="http://schemas.microsoft.com/office/powerpoint/2010/main" val="3544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Nej 75%</a:t>
            </a:r>
          </a:p>
          <a:p>
            <a:r>
              <a:rPr lang="sv-FI" dirty="0"/>
              <a:t>Ja, ibland: 20%</a:t>
            </a:r>
          </a:p>
          <a:p>
            <a:r>
              <a:rPr lang="sv-FI" dirty="0"/>
              <a:t>Ja, rätt ofta: 5%</a:t>
            </a:r>
          </a:p>
        </p:txBody>
      </p:sp>
      <p:sp>
        <p:nvSpPr>
          <p:cNvPr id="4" name="Platshållare för bildnummer 3"/>
          <p:cNvSpPr>
            <a:spLocks noGrp="1"/>
          </p:cNvSpPr>
          <p:nvPr>
            <p:ph type="sldNum" sz="quarter" idx="5"/>
          </p:nvPr>
        </p:nvSpPr>
        <p:spPr/>
        <p:txBody>
          <a:bodyPr/>
          <a:lstStyle/>
          <a:p>
            <a:fld id="{1B43BA16-7CDA-432B-AB65-33075E0EA0CD}" type="slidenum">
              <a:rPr lang="sv-FI" smtClean="0"/>
              <a:t>39</a:t>
            </a:fld>
            <a:endParaRPr lang="sv-FI"/>
          </a:p>
        </p:txBody>
      </p:sp>
    </p:spTree>
    <p:extLst>
      <p:ext uri="{BB962C8B-B14F-4D97-AF65-F5344CB8AC3E}">
        <p14:creationId xmlns:p14="http://schemas.microsoft.com/office/powerpoint/2010/main" val="3779957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Tillåter inte att jag röker:81%</a:t>
            </a:r>
          </a:p>
          <a:p>
            <a:r>
              <a:rPr lang="sv-FI" dirty="0"/>
              <a:t>Tillåter inte att jag snusar:74%</a:t>
            </a:r>
          </a:p>
          <a:p>
            <a:r>
              <a:rPr lang="sv-FI" dirty="0"/>
              <a:t>Tillåter inte att jag dricker:64%</a:t>
            </a:r>
          </a:p>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41</a:t>
            </a:fld>
            <a:endParaRPr lang="sv-FI"/>
          </a:p>
        </p:txBody>
      </p:sp>
    </p:spTree>
    <p:extLst>
      <p:ext uri="{BB962C8B-B14F-4D97-AF65-F5344CB8AC3E}">
        <p14:creationId xmlns:p14="http://schemas.microsoft.com/office/powerpoint/2010/main" val="1022102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42</a:t>
            </a:fld>
            <a:endParaRPr lang="sv-FI"/>
          </a:p>
        </p:txBody>
      </p:sp>
    </p:spTree>
    <p:extLst>
      <p:ext uri="{BB962C8B-B14F-4D97-AF65-F5344CB8AC3E}">
        <p14:creationId xmlns:p14="http://schemas.microsoft.com/office/powerpoint/2010/main" val="2194142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i="0" dirty="0">
                <a:solidFill>
                  <a:srgbClr val="515355"/>
                </a:solidFill>
                <a:effectLst/>
                <a:latin typeface="Montserrat" panose="00000500000000000000" pitchFamily="2" charset="0"/>
              </a:rPr>
              <a:t>Frågan omformulerad 2024, ej jämförbar med tidigare år</a:t>
            </a:r>
          </a:p>
          <a:p>
            <a:r>
              <a:rPr lang="sv-FI" b="0" dirty="0"/>
              <a:t>Här har man kunnat ange flera svar (därav summerar andelarna ej till 100%). </a:t>
            </a:r>
          </a:p>
          <a:p>
            <a:endParaRPr lang="sv-FI" b="0" dirty="0"/>
          </a:p>
          <a:p>
            <a:r>
              <a:rPr lang="sv-FI" b="0" dirty="0"/>
              <a:t>44 % har angett att de spelar för pengar (dvs svarat ”Ja” och/eller ”Ja, köpt skins/</a:t>
            </a:r>
            <a:r>
              <a:rPr lang="sv-FI" b="0" dirty="0" err="1"/>
              <a:t>lootlådor</a:t>
            </a:r>
            <a:r>
              <a:rPr lang="sv-FI" b="0" dirty="0"/>
              <a:t> eller liknande för riktiga pengar”)</a:t>
            </a:r>
          </a:p>
        </p:txBody>
      </p:sp>
      <p:sp>
        <p:nvSpPr>
          <p:cNvPr id="4" name="Platshållare för bildnummer 3"/>
          <p:cNvSpPr>
            <a:spLocks noGrp="1"/>
          </p:cNvSpPr>
          <p:nvPr>
            <p:ph type="sldNum" sz="quarter" idx="5"/>
          </p:nvPr>
        </p:nvSpPr>
        <p:spPr/>
        <p:txBody>
          <a:bodyPr/>
          <a:lstStyle/>
          <a:p>
            <a:fld id="{1B43BA16-7CDA-432B-AB65-33075E0EA0CD}" type="slidenum">
              <a:rPr lang="sv-FI" smtClean="0"/>
              <a:t>43</a:t>
            </a:fld>
            <a:endParaRPr lang="sv-FI"/>
          </a:p>
        </p:txBody>
      </p:sp>
    </p:spTree>
    <p:extLst>
      <p:ext uri="{BB962C8B-B14F-4D97-AF65-F5344CB8AC3E}">
        <p14:creationId xmlns:p14="http://schemas.microsoft.com/office/powerpoint/2010/main" val="3063659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b="0" i="0" dirty="0">
              <a:solidFill>
                <a:srgbClr val="515355"/>
              </a:solidFill>
              <a:effectLst/>
              <a:latin typeface="Montserrat" panose="00000500000000000000" pitchFamily="2" charset="0"/>
            </a:endParaRPr>
          </a:p>
        </p:txBody>
      </p:sp>
      <p:sp>
        <p:nvSpPr>
          <p:cNvPr id="4" name="Platshållare för bildnummer 3"/>
          <p:cNvSpPr>
            <a:spLocks noGrp="1"/>
          </p:cNvSpPr>
          <p:nvPr>
            <p:ph type="sldNum" sz="quarter" idx="5"/>
          </p:nvPr>
        </p:nvSpPr>
        <p:spPr/>
        <p:txBody>
          <a:bodyPr/>
          <a:lstStyle/>
          <a:p>
            <a:fld id="{1B43BA16-7CDA-432B-AB65-33075E0EA0CD}" type="slidenum">
              <a:rPr lang="sv-FI" smtClean="0"/>
              <a:t>44</a:t>
            </a:fld>
            <a:endParaRPr lang="sv-FI"/>
          </a:p>
        </p:txBody>
      </p:sp>
    </p:spTree>
    <p:extLst>
      <p:ext uri="{BB962C8B-B14F-4D97-AF65-F5344CB8AC3E}">
        <p14:creationId xmlns:p14="http://schemas.microsoft.com/office/powerpoint/2010/main" val="220330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5</a:t>
            </a:fld>
            <a:endParaRPr lang="sv-FI"/>
          </a:p>
        </p:txBody>
      </p:sp>
    </p:spTree>
    <p:extLst>
      <p:ext uri="{BB962C8B-B14F-4D97-AF65-F5344CB8AC3E}">
        <p14:creationId xmlns:p14="http://schemas.microsoft.com/office/powerpoint/2010/main" val="1348603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Narkotika som nämns i öppna kommentarer:</a:t>
            </a:r>
          </a:p>
          <a:p>
            <a:r>
              <a:rPr lang="sv-FI" dirty="0"/>
              <a:t>Främst hasch/marijuana. Även amfetamin och ecstasy </a:t>
            </a:r>
            <a:r>
              <a:rPr lang="sv-FI" dirty="0" err="1"/>
              <a:t>mfl</a:t>
            </a:r>
            <a:r>
              <a:rPr lang="sv-FI" dirty="0"/>
              <a:t> nämns av ett fåtal.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Vet ngn: 43%</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Erbjuden: 22%</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Använt: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45</a:t>
            </a:fld>
            <a:endParaRPr lang="sv-FI"/>
          </a:p>
        </p:txBody>
      </p:sp>
    </p:spTree>
    <p:extLst>
      <p:ext uri="{BB962C8B-B14F-4D97-AF65-F5344CB8AC3E}">
        <p14:creationId xmlns:p14="http://schemas.microsoft.com/office/powerpoint/2010/main" val="169123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46</a:t>
            </a:fld>
            <a:endParaRPr lang="sv-FI"/>
          </a:p>
        </p:txBody>
      </p:sp>
    </p:spTree>
    <p:extLst>
      <p:ext uri="{BB962C8B-B14F-4D97-AF65-F5344CB8AC3E}">
        <p14:creationId xmlns:p14="http://schemas.microsoft.com/office/powerpoint/2010/main" val="715740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Främst marijuana/hasch rapporteras av de svarande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47</a:t>
            </a:fld>
            <a:endParaRPr lang="sv-FI"/>
          </a:p>
        </p:txBody>
      </p:sp>
    </p:spTree>
    <p:extLst>
      <p:ext uri="{BB962C8B-B14F-4D97-AF65-F5344CB8AC3E}">
        <p14:creationId xmlns:p14="http://schemas.microsoft.com/office/powerpoint/2010/main" val="2088441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48</a:t>
            </a:fld>
            <a:endParaRPr lang="sv-FI"/>
          </a:p>
        </p:txBody>
      </p:sp>
    </p:spTree>
    <p:extLst>
      <p:ext uri="{BB962C8B-B14F-4D97-AF65-F5344CB8AC3E}">
        <p14:creationId xmlns:p14="http://schemas.microsoft.com/office/powerpoint/2010/main" val="1058857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49</a:t>
            </a:fld>
            <a:endParaRPr lang="sv-FI"/>
          </a:p>
        </p:txBody>
      </p:sp>
    </p:spTree>
    <p:extLst>
      <p:ext uri="{BB962C8B-B14F-4D97-AF65-F5344CB8AC3E}">
        <p14:creationId xmlns:p14="http://schemas.microsoft.com/office/powerpoint/2010/main" val="3217218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a:t>
            </a:r>
            <a:r>
              <a:rPr lang="sv-FI" dirty="0"/>
              <a:t>Hur stor risk tror du det är att människor skadar sig själva (kroppsligt eller på annat sätt) om de...</a:t>
            </a:r>
            <a:endParaRPr lang="sv-SE" dirty="0"/>
          </a:p>
          <a:p>
            <a:r>
              <a:rPr lang="sv-SE" dirty="0"/>
              <a:t>Svarsalternativen: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Ingen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Liten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dirty="0"/>
              <a:t>Måttlig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Stor risk</a:t>
            </a:r>
            <a:endParaRPr lang="sv-SE"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50</a:t>
            </a:fld>
            <a:endParaRPr lang="sv-FI"/>
          </a:p>
        </p:txBody>
      </p:sp>
    </p:spTree>
    <p:extLst>
      <p:ext uri="{BB962C8B-B14F-4D97-AF65-F5344CB8AC3E}">
        <p14:creationId xmlns:p14="http://schemas.microsoft.com/office/powerpoint/2010/main" val="3068073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Intensivkonsumtion = </a:t>
            </a:r>
            <a:r>
              <a:rPr lang="sv-SE" dirty="0"/>
              <a:t>Tänk tillbaka på det senaste året, de senaste 12 månaderna. Hur ofta har du "</a:t>
            </a:r>
            <a:r>
              <a:rPr lang="sv-SE" dirty="0" err="1"/>
              <a:t>intensivkonsumerat</a:t>
            </a:r>
            <a:r>
              <a:rPr lang="sv-SE" dirty="0"/>
              <a:t>" alkohol, typ vid samma tillfälle druckit alkohol som motsvarar  2,5 dl starksprit, fyra stora burkar öl eller en flaska vin? (minst en gång i månaden)</a:t>
            </a:r>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51</a:t>
            </a:fld>
            <a:endParaRPr lang="sv-FI"/>
          </a:p>
        </p:txBody>
      </p:sp>
    </p:spTree>
    <p:extLst>
      <p:ext uri="{BB962C8B-B14F-4D97-AF65-F5344CB8AC3E}">
        <p14:creationId xmlns:p14="http://schemas.microsoft.com/office/powerpoint/2010/main" val="20693794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52</a:t>
            </a:fld>
            <a:endParaRPr lang="sv-FI"/>
          </a:p>
        </p:txBody>
      </p:sp>
    </p:spTree>
    <p:extLst>
      <p:ext uri="{BB962C8B-B14F-4D97-AF65-F5344CB8AC3E}">
        <p14:creationId xmlns:p14="http://schemas.microsoft.com/office/powerpoint/2010/main" val="218958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 ”Nej”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2023: 68 %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2022: 67 %</a:t>
            </a:r>
          </a:p>
          <a:p>
            <a:r>
              <a:rPr lang="sv-FI" dirty="0"/>
              <a:t>2021: 65 %</a:t>
            </a:r>
          </a:p>
        </p:txBody>
      </p:sp>
      <p:sp>
        <p:nvSpPr>
          <p:cNvPr id="4" name="Platshållare för bildnummer 3"/>
          <p:cNvSpPr>
            <a:spLocks noGrp="1"/>
          </p:cNvSpPr>
          <p:nvPr>
            <p:ph type="sldNum" sz="quarter" idx="5"/>
          </p:nvPr>
        </p:nvSpPr>
        <p:spPr/>
        <p:txBody>
          <a:bodyPr/>
          <a:lstStyle/>
          <a:p>
            <a:fld id="{1B43BA16-7CDA-432B-AB65-33075E0EA0CD}" type="slidenum">
              <a:rPr lang="sv-FI" smtClean="0"/>
              <a:t>6</a:t>
            </a:fld>
            <a:endParaRPr lang="sv-FI"/>
          </a:p>
        </p:txBody>
      </p:sp>
    </p:spTree>
    <p:extLst>
      <p:ext uri="{BB962C8B-B14F-4D97-AF65-F5344CB8AC3E}">
        <p14:creationId xmlns:p14="http://schemas.microsoft.com/office/powerpoint/2010/main" val="291877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1B43BA16-7CDA-432B-AB65-33075E0EA0CD}" type="slidenum">
              <a:rPr lang="sv-FI" smtClean="0"/>
              <a:t>7</a:t>
            </a:fld>
            <a:endParaRPr lang="sv-FI"/>
          </a:p>
        </p:txBody>
      </p:sp>
    </p:spTree>
    <p:extLst>
      <p:ext uri="{BB962C8B-B14F-4D97-AF65-F5344CB8AC3E}">
        <p14:creationId xmlns:p14="http://schemas.microsoft.com/office/powerpoint/2010/main" val="59037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8</a:t>
            </a:fld>
            <a:endParaRPr lang="sv-FI"/>
          </a:p>
        </p:txBody>
      </p:sp>
    </p:spTree>
    <p:extLst>
      <p:ext uri="{BB962C8B-B14F-4D97-AF65-F5344CB8AC3E}">
        <p14:creationId xmlns:p14="http://schemas.microsoft.com/office/powerpoint/2010/main" val="169832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a:t>
            </a:r>
          </a:p>
          <a:p>
            <a:r>
              <a:rPr lang="sv-FI" dirty="0"/>
              <a:t>&lt;1h 2%</a:t>
            </a:r>
          </a:p>
          <a:p>
            <a:r>
              <a:rPr lang="sv-FI" dirty="0"/>
              <a:t>1-2h 15%</a:t>
            </a:r>
          </a:p>
          <a:p>
            <a:r>
              <a:rPr lang="sv-FI" dirty="0"/>
              <a:t>3-4h 39%</a:t>
            </a:r>
          </a:p>
          <a:p>
            <a:r>
              <a:rPr lang="sv-FI" dirty="0"/>
              <a:t>5h&gt; 44%</a:t>
            </a:r>
          </a:p>
          <a:p>
            <a:r>
              <a:rPr lang="sv-FI" dirty="0"/>
              <a:t>Inte alls 0%</a:t>
            </a:r>
          </a:p>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9</a:t>
            </a:fld>
            <a:endParaRPr lang="sv-FI"/>
          </a:p>
        </p:txBody>
      </p:sp>
    </p:spTree>
    <p:extLst>
      <p:ext uri="{BB962C8B-B14F-4D97-AF65-F5344CB8AC3E}">
        <p14:creationId xmlns:p14="http://schemas.microsoft.com/office/powerpoint/2010/main" val="335216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2023: </a:t>
            </a:r>
          </a:p>
          <a:p>
            <a:r>
              <a:rPr lang="sv-FI" dirty="0"/>
              <a:t>Mycket bra 24 %</a:t>
            </a:r>
          </a:p>
          <a:p>
            <a:r>
              <a:rPr lang="sv-FI" dirty="0"/>
              <a:t>Ganska bra 53 %</a:t>
            </a:r>
          </a:p>
          <a:p>
            <a:r>
              <a:rPr lang="sv-FI" dirty="0"/>
              <a:t>Varken bra eller dåligt 17 %</a:t>
            </a:r>
          </a:p>
          <a:p>
            <a:r>
              <a:rPr lang="sv-FI" dirty="0"/>
              <a:t>Ganska dåligt 5 %</a:t>
            </a:r>
          </a:p>
          <a:p>
            <a:r>
              <a:rPr lang="sv-FI" dirty="0"/>
              <a:t>Mycket dåligt 1 %</a:t>
            </a:r>
          </a:p>
        </p:txBody>
      </p:sp>
      <p:sp>
        <p:nvSpPr>
          <p:cNvPr id="4" name="Platshållare för bildnummer 3"/>
          <p:cNvSpPr>
            <a:spLocks noGrp="1"/>
          </p:cNvSpPr>
          <p:nvPr>
            <p:ph type="sldNum" sz="quarter" idx="5"/>
          </p:nvPr>
        </p:nvSpPr>
        <p:spPr/>
        <p:txBody>
          <a:bodyPr/>
          <a:lstStyle/>
          <a:p>
            <a:fld id="{1B43BA16-7CDA-432B-AB65-33075E0EA0CD}" type="slidenum">
              <a:rPr lang="sv-FI" smtClean="0"/>
              <a:t>10</a:t>
            </a:fld>
            <a:endParaRPr lang="sv-FI"/>
          </a:p>
        </p:txBody>
      </p:sp>
    </p:spTree>
    <p:extLst>
      <p:ext uri="{BB962C8B-B14F-4D97-AF65-F5344CB8AC3E}">
        <p14:creationId xmlns:p14="http://schemas.microsoft.com/office/powerpoint/2010/main" val="2914227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36"/>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77"/>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2"/>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4014585"/>
            <a:ext cx="5760720" cy="2860040"/>
          </a:xfrm>
          <a:prstGeom prst="rect">
            <a:avLst/>
          </a:prstGeom>
        </p:spPr>
      </p:pic>
      <p:pic>
        <p:nvPicPr>
          <p:cNvPr id="10" name="Picture 9">
            <a:extLst>
              <a:ext uri="{FF2B5EF4-FFF2-40B4-BE49-F238E27FC236}">
                <a16:creationId xmlns:a16="http://schemas.microsoft.com/office/drawing/2014/main" id="{EEF8DA36-B503-4EA6-9705-51C58A01D3CC}"/>
              </a:ext>
            </a:extLst>
          </p:cNvPr>
          <p:cNvPicPr>
            <a:picLocks noChangeAspect="1"/>
          </p:cNvPicPr>
          <p:nvPr userDrawn="1"/>
        </p:nvPicPr>
        <p:blipFill>
          <a:blip r:embed="rId3"/>
          <a:stretch>
            <a:fillRect/>
          </a:stretch>
        </p:blipFill>
        <p:spPr>
          <a:xfrm>
            <a:off x="11158616" y="5720867"/>
            <a:ext cx="698421" cy="778645"/>
          </a:xfrm>
          <a:prstGeom prst="rect">
            <a:avLst/>
          </a:prstGeom>
        </p:spPr>
      </p:pic>
    </p:spTree>
    <p:extLst>
      <p:ext uri="{BB962C8B-B14F-4D97-AF65-F5344CB8AC3E}">
        <p14:creationId xmlns:p14="http://schemas.microsoft.com/office/powerpoint/2010/main" val="1333897555"/>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A1C11277-560D-C646-BCB3-E4685AE81988}"/>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2" name="textruta 1">
            <a:extLst>
              <a:ext uri="{FF2B5EF4-FFF2-40B4-BE49-F238E27FC236}">
                <a16:creationId xmlns:a16="http://schemas.microsoft.com/office/drawing/2014/main" id="{C597856D-BE5B-448C-9515-524D989C1265}"/>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244788845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userDrawn="1">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4" name="Content Placeholder 4">
            <a:extLst>
              <a:ext uri="{FF2B5EF4-FFF2-40B4-BE49-F238E27FC236}">
                <a16:creationId xmlns:a16="http://schemas.microsoft.com/office/drawing/2014/main" id="{4781E6D9-55E5-4CC3-9325-860957E52F90}"/>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5" name="Content Placeholder 4">
            <a:extLst>
              <a:ext uri="{FF2B5EF4-FFF2-40B4-BE49-F238E27FC236}">
                <a16:creationId xmlns:a16="http://schemas.microsoft.com/office/drawing/2014/main" id="{00264C41-8A26-4B95-9CA2-9900E86D0FE9}"/>
              </a:ext>
            </a:extLst>
          </p:cNvPr>
          <p:cNvSpPr>
            <a:spLocks noGrp="1"/>
          </p:cNvSpPr>
          <p:nvPr>
            <p:ph sz="quarter" idx="12"/>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3" name="textruta 12">
            <a:extLst>
              <a:ext uri="{FF2B5EF4-FFF2-40B4-BE49-F238E27FC236}">
                <a16:creationId xmlns:a16="http://schemas.microsoft.com/office/drawing/2014/main" id="{160135B6-1C8B-4613-8D25-A6FCAAFB3007}"/>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1382355008"/>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8" name="Content Placeholder 4">
            <a:extLst>
              <a:ext uri="{FF2B5EF4-FFF2-40B4-BE49-F238E27FC236}">
                <a16:creationId xmlns:a16="http://schemas.microsoft.com/office/drawing/2014/main" id="{1CE7B617-C340-4F8E-836D-7954F992C35E}"/>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7298639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80EF6B2D-F14F-1144-8F43-E62B05BD08C4}"/>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4" name="Content Placeholder 4">
            <a:extLst>
              <a:ext uri="{FF2B5EF4-FFF2-40B4-BE49-F238E27FC236}">
                <a16:creationId xmlns:a16="http://schemas.microsoft.com/office/drawing/2014/main" id="{38536A44-0B16-0343-8E56-266492852865}"/>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24991238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pic>
        <p:nvPicPr>
          <p:cNvPr id="15" name="Picture 14">
            <a:extLst>
              <a:ext uri="{FF2B5EF4-FFF2-40B4-BE49-F238E27FC236}">
                <a16:creationId xmlns:a16="http://schemas.microsoft.com/office/drawing/2014/main" id="{F5B5EDC3-8C41-B443-B24E-CDF0E1C7FE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58617" y="5723119"/>
            <a:ext cx="687600" cy="766581"/>
          </a:xfrm>
          <a:prstGeom prst="rect">
            <a:avLst/>
          </a:prstGeom>
        </p:spPr>
      </p:pic>
      <p:sp>
        <p:nvSpPr>
          <p:cNvPr id="12" name="Subtitle 2">
            <a:extLst>
              <a:ext uri="{FF2B5EF4-FFF2-40B4-BE49-F238E27FC236}">
                <a16:creationId xmlns:a16="http://schemas.microsoft.com/office/drawing/2014/main" id="{B19DEB1E-50E2-4E94-B944-5B8C7C76B174}"/>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
        <p:nvSpPr>
          <p:cNvPr id="14" name="textruta 13">
            <a:extLst>
              <a:ext uri="{FF2B5EF4-FFF2-40B4-BE49-F238E27FC236}">
                <a16:creationId xmlns:a16="http://schemas.microsoft.com/office/drawing/2014/main" id="{73CC91DD-E9D7-4EFE-BF37-D84289276CCF}"/>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6" name="textruta 15">
            <a:extLst>
              <a:ext uri="{FF2B5EF4-FFF2-40B4-BE49-F238E27FC236}">
                <a16:creationId xmlns:a16="http://schemas.microsoft.com/office/drawing/2014/main" id="{0A90BECF-BB16-449A-A031-014802B047C9}"/>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Tree>
    <p:extLst>
      <p:ext uri="{BB962C8B-B14F-4D97-AF65-F5344CB8AC3E}">
        <p14:creationId xmlns:p14="http://schemas.microsoft.com/office/powerpoint/2010/main" val="3066208577"/>
      </p:ext>
    </p:extLst>
  </p:cSld>
  <p:clrMapOvr>
    <a:masterClrMapping/>
  </p:clrMapOvr>
  <p:extLst>
    <p:ext uri="{DCECCB84-F9BA-43D5-87BE-67443E8EF086}">
      <p15:sldGuideLst xmlns:p15="http://schemas.microsoft.com/office/powerpoint/2012/main">
        <p15:guide id="1" orient="horz" pos="2523" userDrawn="1">
          <p15:clr>
            <a:srgbClr val="FBAE40"/>
          </p15:clr>
        </p15:guide>
        <p15:guide id="2" pos="529" userDrawn="1">
          <p15:clr>
            <a:srgbClr val="FBAE40"/>
          </p15:clr>
        </p15:guide>
        <p15:guide id="3" pos="7469">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8" name="textruta 7">
            <a:extLst>
              <a:ext uri="{FF2B5EF4-FFF2-40B4-BE49-F238E27FC236}">
                <a16:creationId xmlns:a16="http://schemas.microsoft.com/office/drawing/2014/main" id="{15B0DF21-8E2E-4C7F-9E18-9EFB6DFFABDD}"/>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1" name="textruta 10">
            <a:extLst>
              <a:ext uri="{FF2B5EF4-FFF2-40B4-BE49-F238E27FC236}">
                <a16:creationId xmlns:a16="http://schemas.microsoft.com/office/drawing/2014/main" id="{C635D2F5-594C-4516-8E42-B4FE1BEFC41F}"/>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
        <p:nvSpPr>
          <p:cNvPr id="14" name="Subtitle 2">
            <a:extLst>
              <a:ext uri="{FF2B5EF4-FFF2-40B4-BE49-F238E27FC236}">
                <a16:creationId xmlns:a16="http://schemas.microsoft.com/office/drawing/2014/main" id="{1AF6553C-2F2D-45BA-B495-A42191544CAE}"/>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Tree>
    <p:extLst>
      <p:ext uri="{BB962C8B-B14F-4D97-AF65-F5344CB8AC3E}">
        <p14:creationId xmlns:p14="http://schemas.microsoft.com/office/powerpoint/2010/main" val="2073069046"/>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41"/>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82"/>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7"/>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Tree>
    <p:extLst>
      <p:ext uri="{BB962C8B-B14F-4D97-AF65-F5344CB8AC3E}">
        <p14:creationId xmlns:p14="http://schemas.microsoft.com/office/powerpoint/2010/main" val="739505658"/>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ellansida">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F3BEBA71-0792-4C87-B273-01CD4C80D8E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8D8FF3D5-B113-4928-8A85-CAB54F3692C9}"/>
              </a:ext>
            </a:extLst>
          </p:cNvPr>
          <p:cNvSpPr>
            <a:spLocks noGrp="1"/>
          </p:cNvSpPr>
          <p:nvPr>
            <p:ph type="body" sz="quarter" idx="11" hasCustomPrompt="1"/>
          </p:nvPr>
        </p:nvSpPr>
        <p:spPr>
          <a:xfrm>
            <a:off x="766763" y="3410712"/>
            <a:ext cx="7078662" cy="1038225"/>
          </a:xfrm>
        </p:spPr>
        <p:txBody>
          <a:bodyPr>
            <a:normAutofit/>
          </a:bodyPr>
          <a:lstStyle>
            <a:lvl1pPr marL="0" indent="0">
              <a:buNone/>
              <a:defRPr sz="2400">
                <a:solidFill>
                  <a:schemeClr val="bg1"/>
                </a:solidFill>
                <a:latin typeface="Montserrat Medium" panose="020B0604020202020204" charset="0"/>
              </a:defRPr>
            </a:lvl1pPr>
          </a:lstStyle>
          <a:p>
            <a:pPr lvl="0"/>
            <a:r>
              <a:rPr lang="sv-SE" dirty="0"/>
              <a:t>Underrubrik</a:t>
            </a:r>
          </a:p>
        </p:txBody>
      </p:sp>
    </p:spTree>
    <p:extLst>
      <p:ext uri="{BB962C8B-B14F-4D97-AF65-F5344CB8AC3E}">
        <p14:creationId xmlns:p14="http://schemas.microsoft.com/office/powerpoint/2010/main" val="424531964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llansida">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784B9A61-509F-4313-B719-71A3EDF215A9}"/>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98067984-20EE-4D0D-B7BE-7D325381D14C}"/>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23005473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llansida">
    <p:bg>
      <p:bgPr>
        <a:solidFill>
          <a:srgbClr val="46476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CD719D5E-DF55-477E-A60B-419A1F8F8835}"/>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4" name="Platshållare för text 3">
            <a:extLst>
              <a:ext uri="{FF2B5EF4-FFF2-40B4-BE49-F238E27FC236}">
                <a16:creationId xmlns:a16="http://schemas.microsoft.com/office/drawing/2014/main" id="{871B8838-CA60-42A7-88A2-A5A15D8E3770}"/>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572901097"/>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ellansida">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4229BE8B-C1AB-412D-BBEF-21962A3F06C7}"/>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7" name="Platshållare för text 3">
            <a:extLst>
              <a:ext uri="{FF2B5EF4-FFF2-40B4-BE49-F238E27FC236}">
                <a16:creationId xmlns:a16="http://schemas.microsoft.com/office/drawing/2014/main" id="{87A89FC1-1600-4249-B87B-CC2A6465BA5D}"/>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424838659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ellan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E6FC3E9E-14E0-6D46-8B14-DD21B2DAC8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2880"/>
            <a:ext cx="5770880" cy="2865120"/>
          </a:xfrm>
          <a:prstGeom prst="rect">
            <a:avLst/>
          </a:prstGeom>
        </p:spPr>
      </p:pic>
      <p:sp>
        <p:nvSpPr>
          <p:cNvPr id="11" name="Title 1">
            <a:extLst>
              <a:ext uri="{FF2B5EF4-FFF2-40B4-BE49-F238E27FC236}">
                <a16:creationId xmlns:a16="http://schemas.microsoft.com/office/drawing/2014/main" id="{9ABCD30A-0C9A-429D-8856-9E563D51434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mellansida</a:t>
            </a:r>
            <a:endParaRPr lang="en-AX" dirty="0"/>
          </a:p>
        </p:txBody>
      </p:sp>
      <p:sp>
        <p:nvSpPr>
          <p:cNvPr id="12" name="Platshållare för text 3">
            <a:extLst>
              <a:ext uri="{FF2B5EF4-FFF2-40B4-BE49-F238E27FC236}">
                <a16:creationId xmlns:a16="http://schemas.microsoft.com/office/drawing/2014/main" id="{72DDE4C3-13AE-4970-A405-B4BED854C17F}"/>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tx2"/>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14823940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0" name="Content Placeholder 4">
            <a:extLst>
              <a:ext uri="{FF2B5EF4-FFF2-40B4-BE49-F238E27FC236}">
                <a16:creationId xmlns:a16="http://schemas.microsoft.com/office/drawing/2014/main" id="{4F1CD328-F8A9-4A9F-B283-9AFE0F99BEEB}"/>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3" name="textruta 2">
            <a:extLst>
              <a:ext uri="{FF2B5EF4-FFF2-40B4-BE49-F238E27FC236}">
                <a16:creationId xmlns:a16="http://schemas.microsoft.com/office/drawing/2014/main" id="{35A456BC-4068-9C7F-E80A-2255BC564175}"/>
              </a:ext>
            </a:extLst>
          </p:cNvPr>
          <p:cNvSpPr txBox="1"/>
          <p:nvPr userDrawn="1"/>
        </p:nvSpPr>
        <p:spPr>
          <a:xfrm>
            <a:off x="11066804" y="85458"/>
            <a:ext cx="922946" cy="338554"/>
          </a:xfrm>
          <a:prstGeom prst="rect">
            <a:avLst/>
          </a:prstGeom>
          <a:noFill/>
        </p:spPr>
        <p:txBody>
          <a:bodyPr wrap="square" rtlCol="0">
            <a:spAutoFit/>
          </a:bodyPr>
          <a:lstStyle/>
          <a:p>
            <a:pPr algn="r"/>
            <a:r>
              <a:rPr lang="sv-FI" sz="1600" dirty="0">
                <a:solidFill>
                  <a:schemeClr val="bg1">
                    <a:lumMod val="65000"/>
                  </a:schemeClr>
                </a:solidFill>
                <a:latin typeface="Montserrat" panose="00000500000000000000" pitchFamily="2" charset="0"/>
              </a:rPr>
              <a:t>2024</a:t>
            </a:r>
          </a:p>
        </p:txBody>
      </p:sp>
    </p:spTree>
    <p:extLst>
      <p:ext uri="{BB962C8B-B14F-4D97-AF65-F5344CB8AC3E}">
        <p14:creationId xmlns:p14="http://schemas.microsoft.com/office/powerpoint/2010/main" val="114945618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5" name="Content Placeholder 4">
            <a:extLst>
              <a:ext uri="{FF2B5EF4-FFF2-40B4-BE49-F238E27FC236}">
                <a16:creationId xmlns:a16="http://schemas.microsoft.com/office/drawing/2014/main" id="{255E3711-27BC-D74D-B225-D71DC387FF69}"/>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2" name="Content Placeholder 4">
            <a:extLst>
              <a:ext uri="{FF2B5EF4-FFF2-40B4-BE49-F238E27FC236}">
                <a16:creationId xmlns:a16="http://schemas.microsoft.com/office/drawing/2014/main" id="{72A57624-C89D-1F4C-A469-DB8E6D7D9908}"/>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36904443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91282245"/>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62" r:id="rId3"/>
    <p:sldLayoutId id="2147483687" r:id="rId4"/>
    <p:sldLayoutId id="2147483663" r:id="rId5"/>
    <p:sldLayoutId id="2147483665" r:id="rId6"/>
    <p:sldLayoutId id="2147483692" r:id="rId7"/>
    <p:sldLayoutId id="2147483691" r:id="rId8"/>
    <p:sldLayoutId id="2147483668" r:id="rId9"/>
    <p:sldLayoutId id="2147483688" r:id="rId10"/>
    <p:sldLayoutId id="2147483693" r:id="rId11"/>
    <p:sldLayoutId id="2147483690"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sz="4000" b="1" kern="1200">
          <a:solidFill>
            <a:schemeClr val="tx2"/>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41D7D9A-0B76-4904-92C8-B601D93D550E}"/>
              </a:ext>
            </a:extLst>
          </p:cNvPr>
          <p:cNvSpPr>
            <a:spLocks noGrp="1"/>
          </p:cNvSpPr>
          <p:nvPr>
            <p:ph type="subTitle" idx="1"/>
          </p:nvPr>
        </p:nvSpPr>
        <p:spPr>
          <a:xfrm>
            <a:off x="766763" y="3778831"/>
            <a:ext cx="9144000" cy="836039"/>
          </a:xfrm>
        </p:spPr>
        <p:txBody>
          <a:bodyPr>
            <a:normAutofit/>
          </a:bodyPr>
          <a:lstStyle/>
          <a:p>
            <a:r>
              <a:rPr lang="sv-FI" dirty="0"/>
              <a:t>Ålands yrkesgymnasium Årskurs I och II</a:t>
            </a:r>
          </a:p>
        </p:txBody>
      </p:sp>
      <p:sp>
        <p:nvSpPr>
          <p:cNvPr id="4" name="Platshållare för text 3">
            <a:extLst>
              <a:ext uri="{FF2B5EF4-FFF2-40B4-BE49-F238E27FC236}">
                <a16:creationId xmlns:a16="http://schemas.microsoft.com/office/drawing/2014/main" id="{9E658F8D-6905-4C3E-A431-94EFA9A3138D}"/>
              </a:ext>
            </a:extLst>
          </p:cNvPr>
          <p:cNvSpPr>
            <a:spLocks noGrp="1"/>
          </p:cNvSpPr>
          <p:nvPr>
            <p:ph type="body" sz="quarter" idx="13"/>
          </p:nvPr>
        </p:nvSpPr>
        <p:spPr>
          <a:xfrm>
            <a:off x="766763" y="4614870"/>
            <a:ext cx="9144000" cy="385762"/>
          </a:xfrm>
        </p:spPr>
        <p:txBody>
          <a:bodyPr/>
          <a:lstStyle/>
          <a:p>
            <a:r>
              <a:rPr lang="sv-FI" dirty="0"/>
              <a:t>Oktober 2024</a:t>
            </a:r>
          </a:p>
        </p:txBody>
      </p:sp>
      <p:pic>
        <p:nvPicPr>
          <p:cNvPr id="5" name="Bildobjekt 4">
            <a:extLst>
              <a:ext uri="{FF2B5EF4-FFF2-40B4-BE49-F238E27FC236}">
                <a16:creationId xmlns:a16="http://schemas.microsoft.com/office/drawing/2014/main" id="{02904778-5C4A-2333-AED2-954CF8413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13" y="5778869"/>
            <a:ext cx="1339763" cy="750267"/>
          </a:xfrm>
          <a:prstGeom prst="rect">
            <a:avLst/>
          </a:prstGeom>
        </p:spPr>
      </p:pic>
      <p:pic>
        <p:nvPicPr>
          <p:cNvPr id="7" name="Bildobjekt 6" descr="En bild som visar text, silhuett&#10;&#10;Automatiskt genererad beskrivning">
            <a:extLst>
              <a:ext uri="{FF2B5EF4-FFF2-40B4-BE49-F238E27FC236}">
                <a16:creationId xmlns:a16="http://schemas.microsoft.com/office/drawing/2014/main" id="{A236A200-4182-C387-6275-798E9C3D0F84}"/>
              </a:ext>
            </a:extLst>
          </p:cNvPr>
          <p:cNvPicPr>
            <a:picLocks noChangeAspect="1"/>
          </p:cNvPicPr>
          <p:nvPr/>
        </p:nvPicPr>
        <p:blipFill>
          <a:blip r:embed="rId4"/>
          <a:stretch>
            <a:fillRect/>
          </a:stretch>
        </p:blipFill>
        <p:spPr>
          <a:xfrm>
            <a:off x="8454189" y="332199"/>
            <a:ext cx="3239804" cy="274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ubrik 1">
            <a:extLst>
              <a:ext uri="{FF2B5EF4-FFF2-40B4-BE49-F238E27FC236}">
                <a16:creationId xmlns:a16="http://schemas.microsoft.com/office/drawing/2014/main" id="{2BFCBA2E-209D-79DE-2AE7-CB6C0340EB8D}"/>
              </a:ext>
            </a:extLst>
          </p:cNvPr>
          <p:cNvSpPr>
            <a:spLocks noGrp="1"/>
          </p:cNvSpPr>
          <p:nvPr>
            <p:ph type="ctrTitle"/>
          </p:nvPr>
        </p:nvSpPr>
        <p:spPr>
          <a:xfrm>
            <a:off x="634878" y="1365315"/>
            <a:ext cx="7200584" cy="1037741"/>
          </a:xfrm>
        </p:spPr>
        <p:txBody>
          <a:bodyPr>
            <a:normAutofit fontScale="90000"/>
          </a:bodyPr>
          <a:lstStyle/>
          <a:p>
            <a:r>
              <a:rPr lang="sv-FI" dirty="0"/>
              <a:t>Ungdomsundersökning 2024</a:t>
            </a:r>
            <a:br>
              <a:rPr lang="sv-FI" dirty="0"/>
            </a:br>
            <a:r>
              <a:rPr lang="sv-FI" sz="2200" dirty="0"/>
              <a:t>ANDTS-vanorna bland unga på Åland</a:t>
            </a:r>
            <a:br>
              <a:rPr lang="sv-FI" dirty="0"/>
            </a:br>
            <a:endParaRPr lang="sv-FI" dirty="0"/>
          </a:p>
        </p:txBody>
      </p:sp>
    </p:spTree>
    <p:extLst>
      <p:ext uri="{BB962C8B-B14F-4D97-AF65-F5344CB8AC3E}">
        <p14:creationId xmlns:p14="http://schemas.microsoft.com/office/powerpoint/2010/main" val="153640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F15DDB71-6E4A-1338-5EDD-95A6478D9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89856964-4726-3948-D374-99067D5AC7C3}"/>
              </a:ext>
            </a:extLst>
          </p:cNvPr>
          <p:cNvPicPr>
            <a:picLocks noChangeAspect="1"/>
          </p:cNvPicPr>
          <p:nvPr/>
        </p:nvPicPr>
        <p:blipFill>
          <a:blip r:embed="rId4"/>
          <a:stretch>
            <a:fillRect/>
          </a:stretch>
        </p:blipFill>
        <p:spPr>
          <a:xfrm>
            <a:off x="1795671" y="1616790"/>
            <a:ext cx="9192882" cy="4774485"/>
          </a:xfrm>
          <a:prstGeom prst="rect">
            <a:avLst/>
          </a:prstGeom>
        </p:spPr>
      </p:pic>
    </p:spTree>
    <p:extLst>
      <p:ext uri="{BB962C8B-B14F-4D97-AF65-F5344CB8AC3E}">
        <p14:creationId xmlns:p14="http://schemas.microsoft.com/office/powerpoint/2010/main" val="172256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59FBE33D-C1B1-E25B-71DD-44B612779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D09C4CBF-969C-4EE2-952D-C537AE37FFFD}"/>
              </a:ext>
            </a:extLst>
          </p:cNvPr>
          <p:cNvPicPr>
            <a:picLocks noChangeAspect="1"/>
          </p:cNvPicPr>
          <p:nvPr/>
        </p:nvPicPr>
        <p:blipFill>
          <a:blip r:embed="rId4"/>
          <a:stretch>
            <a:fillRect/>
          </a:stretch>
        </p:blipFill>
        <p:spPr>
          <a:xfrm>
            <a:off x="1578322" y="1514107"/>
            <a:ext cx="9192882" cy="4774485"/>
          </a:xfrm>
          <a:prstGeom prst="rect">
            <a:avLst/>
          </a:prstGeom>
        </p:spPr>
      </p:pic>
    </p:spTree>
    <p:extLst>
      <p:ext uri="{BB962C8B-B14F-4D97-AF65-F5344CB8AC3E}">
        <p14:creationId xmlns:p14="http://schemas.microsoft.com/office/powerpoint/2010/main" val="69921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CAD2-E9C7-DF96-CCD7-20A28BE1AA8B}"/>
              </a:ext>
            </a:extLst>
          </p:cNvPr>
          <p:cNvSpPr>
            <a:spLocks noGrp="1"/>
          </p:cNvSpPr>
          <p:nvPr>
            <p:ph type="ctrTitle"/>
          </p:nvPr>
        </p:nvSpPr>
        <p:spPr/>
        <p:txBody>
          <a:bodyPr>
            <a:normAutofit/>
          </a:bodyPr>
          <a:lstStyle/>
          <a:p>
            <a:pPr algn="ctr"/>
            <a:r>
              <a:rPr lang="sv-FI" sz="3600" dirty="0"/>
              <a:t>Händer det att du skolkar?</a:t>
            </a:r>
            <a:br>
              <a:rPr lang="sv-FI" sz="3600"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7F818ED3-32E7-755F-B4BE-2BC88962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C0F52C34-131F-A249-5D76-E7E6E3BEB88A}"/>
              </a:ext>
            </a:extLst>
          </p:cNvPr>
          <p:cNvPicPr>
            <a:picLocks noChangeAspect="1"/>
          </p:cNvPicPr>
          <p:nvPr/>
        </p:nvPicPr>
        <p:blipFill>
          <a:blip r:embed="rId4"/>
          <a:stretch>
            <a:fillRect/>
          </a:stretch>
        </p:blipFill>
        <p:spPr>
          <a:xfrm>
            <a:off x="1792188" y="1511642"/>
            <a:ext cx="8607624" cy="4596091"/>
          </a:xfrm>
          <a:prstGeom prst="rect">
            <a:avLst/>
          </a:prstGeom>
        </p:spPr>
      </p:pic>
    </p:spTree>
    <p:extLst>
      <p:ext uri="{BB962C8B-B14F-4D97-AF65-F5344CB8AC3E}">
        <p14:creationId xmlns:p14="http://schemas.microsoft.com/office/powerpoint/2010/main" val="152332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p:txBody>
          <a:bodyPr>
            <a:normAutofit fontScale="90000"/>
          </a:bodyPr>
          <a:lstStyle/>
          <a:p>
            <a:pPr algn="ctr"/>
            <a:r>
              <a:rPr lang="sv-FI" dirty="0"/>
              <a:t>Vet dina föräldrar var du är på kvällarna?</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A30479E6-C71D-752C-AF1C-A28A6E89E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DF2943D6-0D43-8F15-24B6-3152D32E662F}"/>
              </a:ext>
            </a:extLst>
          </p:cNvPr>
          <p:cNvPicPr>
            <a:picLocks noChangeAspect="1"/>
          </p:cNvPicPr>
          <p:nvPr/>
        </p:nvPicPr>
        <p:blipFill>
          <a:blip r:embed="rId4"/>
          <a:stretch>
            <a:fillRect/>
          </a:stretch>
        </p:blipFill>
        <p:spPr>
          <a:xfrm>
            <a:off x="1608633" y="1694966"/>
            <a:ext cx="8974733" cy="4859836"/>
          </a:xfrm>
          <a:prstGeom prst="rect">
            <a:avLst/>
          </a:prstGeom>
        </p:spPr>
      </p:pic>
    </p:spTree>
    <p:extLst>
      <p:ext uri="{BB962C8B-B14F-4D97-AF65-F5344CB8AC3E}">
        <p14:creationId xmlns:p14="http://schemas.microsoft.com/office/powerpoint/2010/main" val="74976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p:txBody>
          <a:bodyPr>
            <a:normAutofit fontScale="90000"/>
          </a:bodyPr>
          <a:lstStyle/>
          <a:p>
            <a:pPr algn="ctr"/>
            <a:r>
              <a:rPr lang="sv-FI" dirty="0"/>
              <a:t>Vet dina föräldrar vem du umgås med?</a:t>
            </a:r>
            <a:br>
              <a:rPr lang="sv-FI"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F96AD0BE-06F9-90D1-4470-3ED110167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CD09C269-535F-460E-E2ED-BA99E3FA36F7}"/>
              </a:ext>
            </a:extLst>
          </p:cNvPr>
          <p:cNvPicPr>
            <a:picLocks noChangeAspect="1"/>
          </p:cNvPicPr>
          <p:nvPr/>
        </p:nvPicPr>
        <p:blipFill>
          <a:blip r:embed="rId4"/>
          <a:stretch>
            <a:fillRect/>
          </a:stretch>
        </p:blipFill>
        <p:spPr>
          <a:xfrm>
            <a:off x="1795671" y="1623030"/>
            <a:ext cx="8967639" cy="4859836"/>
          </a:xfrm>
          <a:prstGeom prst="rect">
            <a:avLst/>
          </a:prstGeom>
        </p:spPr>
      </p:pic>
    </p:spTree>
    <p:extLst>
      <p:ext uri="{BB962C8B-B14F-4D97-AF65-F5344CB8AC3E}">
        <p14:creationId xmlns:p14="http://schemas.microsoft.com/office/powerpoint/2010/main" val="143283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p:txBody>
          <a:bodyPr>
            <a:normAutofit fontScale="90000"/>
          </a:bodyPr>
          <a:lstStyle/>
          <a:p>
            <a:pPr algn="ctr"/>
            <a:r>
              <a:rPr lang="sv-FI" dirty="0"/>
              <a:t>Vet dina föräldrar vem du umgås med?</a:t>
            </a:r>
            <a:br>
              <a:rPr lang="sv-FI"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42C1212B-40CF-7705-5D4A-956A10856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5385B728-6E5C-B141-61FF-FD1F48115405}"/>
              </a:ext>
            </a:extLst>
          </p:cNvPr>
          <p:cNvPicPr>
            <a:picLocks noChangeAspect="1"/>
          </p:cNvPicPr>
          <p:nvPr/>
        </p:nvPicPr>
        <p:blipFill>
          <a:blip r:embed="rId3"/>
          <a:stretch>
            <a:fillRect/>
          </a:stretch>
        </p:blipFill>
        <p:spPr>
          <a:xfrm>
            <a:off x="1608633" y="1623030"/>
            <a:ext cx="8974733" cy="4859836"/>
          </a:xfrm>
          <a:prstGeom prst="rect">
            <a:avLst/>
          </a:prstGeom>
        </p:spPr>
      </p:pic>
    </p:spTree>
    <p:extLst>
      <p:ext uri="{BB962C8B-B14F-4D97-AF65-F5344CB8AC3E}">
        <p14:creationId xmlns:p14="http://schemas.microsoft.com/office/powerpoint/2010/main" val="7968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04F01458-782A-5920-0AF2-4298F3E37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1C9CBC81-8233-35EC-737E-1903A8579118}"/>
              </a:ext>
            </a:extLst>
          </p:cNvPr>
          <p:cNvPicPr>
            <a:picLocks noChangeAspect="1"/>
          </p:cNvPicPr>
          <p:nvPr/>
        </p:nvPicPr>
        <p:blipFill>
          <a:blip r:embed="rId4"/>
          <a:stretch>
            <a:fillRect/>
          </a:stretch>
        </p:blipFill>
        <p:spPr>
          <a:xfrm>
            <a:off x="1504055" y="1694966"/>
            <a:ext cx="9454981" cy="5023662"/>
          </a:xfrm>
          <a:prstGeom prst="rect">
            <a:avLst/>
          </a:prstGeom>
        </p:spPr>
      </p:pic>
    </p:spTree>
    <p:extLst>
      <p:ext uri="{BB962C8B-B14F-4D97-AF65-F5344CB8AC3E}">
        <p14:creationId xmlns:p14="http://schemas.microsoft.com/office/powerpoint/2010/main" val="148096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04F01458-782A-5920-0AF2-4298F3E37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C148BAA3-C1B4-641C-FA6D-567D4E9E84CA}"/>
              </a:ext>
            </a:extLst>
          </p:cNvPr>
          <p:cNvPicPr>
            <a:picLocks noChangeAspect="1"/>
          </p:cNvPicPr>
          <p:nvPr/>
        </p:nvPicPr>
        <p:blipFill>
          <a:blip r:embed="rId4"/>
          <a:stretch>
            <a:fillRect/>
          </a:stretch>
        </p:blipFill>
        <p:spPr>
          <a:xfrm>
            <a:off x="1562112" y="1824813"/>
            <a:ext cx="9067775" cy="4814112"/>
          </a:xfrm>
          <a:prstGeom prst="rect">
            <a:avLst/>
          </a:prstGeom>
        </p:spPr>
      </p:pic>
    </p:spTree>
    <p:extLst>
      <p:ext uri="{BB962C8B-B14F-4D97-AF65-F5344CB8AC3E}">
        <p14:creationId xmlns:p14="http://schemas.microsoft.com/office/powerpoint/2010/main" val="131710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A051D31C-2300-FE44-14B1-B9823EE5D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69D70F3E-4C2E-8B27-849D-7F039CAB07C9}"/>
              </a:ext>
            </a:extLst>
          </p:cNvPr>
          <p:cNvPicPr>
            <a:picLocks noChangeAspect="1"/>
          </p:cNvPicPr>
          <p:nvPr/>
        </p:nvPicPr>
        <p:blipFill>
          <a:blip r:embed="rId4"/>
          <a:srcRect b="8507"/>
          <a:stretch/>
        </p:blipFill>
        <p:spPr>
          <a:xfrm>
            <a:off x="1254259" y="1843090"/>
            <a:ext cx="9683481" cy="4700585"/>
          </a:xfrm>
          <a:prstGeom prst="rect">
            <a:avLst/>
          </a:prstGeom>
        </p:spPr>
      </p:pic>
    </p:spTree>
    <p:extLst>
      <p:ext uri="{BB962C8B-B14F-4D97-AF65-F5344CB8AC3E}">
        <p14:creationId xmlns:p14="http://schemas.microsoft.com/office/powerpoint/2010/main" val="24049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Röker du ”vanliga” cigaretter? </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0D0AA34E-B76B-9413-FC63-00DCDEF5A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4BB628A9-B0C7-E496-AAF5-BBC3971C86DB}"/>
              </a:ext>
            </a:extLst>
          </p:cNvPr>
          <p:cNvPicPr>
            <a:picLocks noChangeAspect="1"/>
          </p:cNvPicPr>
          <p:nvPr/>
        </p:nvPicPr>
        <p:blipFill>
          <a:blip r:embed="rId4"/>
          <a:stretch>
            <a:fillRect/>
          </a:stretch>
        </p:blipFill>
        <p:spPr>
          <a:xfrm>
            <a:off x="1795671" y="1602079"/>
            <a:ext cx="8748993" cy="4880787"/>
          </a:xfrm>
          <a:prstGeom prst="rect">
            <a:avLst/>
          </a:prstGeom>
        </p:spPr>
      </p:pic>
    </p:spTree>
    <p:extLst>
      <p:ext uri="{BB962C8B-B14F-4D97-AF65-F5344CB8AC3E}">
        <p14:creationId xmlns:p14="http://schemas.microsoft.com/office/powerpoint/2010/main" val="129908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426C0-E767-48B8-895A-389E942FA0DF}"/>
              </a:ext>
            </a:extLst>
          </p:cNvPr>
          <p:cNvSpPr>
            <a:spLocks noGrp="1"/>
          </p:cNvSpPr>
          <p:nvPr>
            <p:ph type="ctrTitle"/>
          </p:nvPr>
        </p:nvSpPr>
        <p:spPr/>
        <p:txBody>
          <a:bodyPr/>
          <a:lstStyle/>
          <a:p>
            <a:r>
              <a:rPr lang="sv-FI" dirty="0"/>
              <a:t>Bakgrund</a:t>
            </a:r>
          </a:p>
        </p:txBody>
      </p:sp>
      <p:sp>
        <p:nvSpPr>
          <p:cNvPr id="3" name="Platshållare för innehåll 2">
            <a:extLst>
              <a:ext uri="{FF2B5EF4-FFF2-40B4-BE49-F238E27FC236}">
                <a16:creationId xmlns:a16="http://schemas.microsoft.com/office/drawing/2014/main" id="{84CFAB5E-C02F-400E-BF5A-6BB7BCCBBDE2}"/>
              </a:ext>
            </a:extLst>
          </p:cNvPr>
          <p:cNvSpPr>
            <a:spLocks noGrp="1"/>
          </p:cNvSpPr>
          <p:nvPr>
            <p:ph sz="quarter" idx="10"/>
          </p:nvPr>
        </p:nvSpPr>
        <p:spPr>
          <a:xfrm>
            <a:off x="766762" y="1532746"/>
            <a:ext cx="9110662" cy="4668029"/>
          </a:xfrm>
        </p:spPr>
        <p:txBody>
          <a:bodyPr>
            <a:normAutofit/>
          </a:bodyPr>
          <a:lstStyle/>
          <a:p>
            <a:r>
              <a:rPr lang="sv-FI" dirty="0"/>
              <a:t>Årlig ungdomsundersökning på Åland för årskurs 7-9 i högstadiet och årskurs 1-2 i gymnasiet</a:t>
            </a:r>
          </a:p>
          <a:p>
            <a:r>
              <a:rPr lang="sv-FI" dirty="0"/>
              <a:t>ÅSUB sammanställer och analyserar svaren 2024</a:t>
            </a:r>
          </a:p>
          <a:p>
            <a:pPr marL="0" indent="0">
              <a:buNone/>
            </a:pPr>
            <a:endParaRPr lang="sv-FI" dirty="0"/>
          </a:p>
          <a:p>
            <a:r>
              <a:rPr lang="sv-FI" dirty="0"/>
              <a:t>Ett verktyg för skola, föräldrar, </a:t>
            </a:r>
            <a:r>
              <a:rPr lang="sv-FI" dirty="0" err="1"/>
              <a:t>Fältare</a:t>
            </a:r>
            <a:r>
              <a:rPr lang="sv-FI" dirty="0"/>
              <a:t>, politiker och andra intresserade</a:t>
            </a:r>
          </a:p>
          <a:p>
            <a:r>
              <a:rPr lang="sv-FI" dirty="0"/>
              <a:t>En lokal och aktuell bild av läget</a:t>
            </a:r>
          </a:p>
          <a:p>
            <a:r>
              <a:rPr lang="sv-FI" dirty="0"/>
              <a:t>Stort stöd i Ålands landskapsregerings alkoholpolitiskt program 2022-2024</a:t>
            </a:r>
          </a:p>
          <a:p>
            <a:endParaRPr lang="sv-FI" dirty="0"/>
          </a:p>
          <a:p>
            <a:r>
              <a:rPr lang="sv-FI" dirty="0"/>
              <a:t>ANDTS = Alkohol, Narkotika, Doping, Tobak, Spelande</a:t>
            </a:r>
          </a:p>
        </p:txBody>
      </p:sp>
      <p:pic>
        <p:nvPicPr>
          <p:cNvPr id="5" name="Bildobjekt 4">
            <a:extLst>
              <a:ext uri="{FF2B5EF4-FFF2-40B4-BE49-F238E27FC236}">
                <a16:creationId xmlns:a16="http://schemas.microsoft.com/office/drawing/2014/main" id="{5A2ACEA0-B0F3-A042-3E60-162E14188F49}"/>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4" name="Platshållare för innehåll 4" descr="En bild som visar clipart&#10;&#10;Automatiskt genererad beskrivning">
            <a:extLst>
              <a:ext uri="{FF2B5EF4-FFF2-40B4-BE49-F238E27FC236}">
                <a16:creationId xmlns:a16="http://schemas.microsoft.com/office/drawing/2014/main" id="{674B737F-1ACC-500A-C6B2-B4C5F7CF230C}"/>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534956" y="2155303"/>
            <a:ext cx="1513964" cy="3240593"/>
          </a:xfrm>
          <a:prstGeom prst="rect">
            <a:avLst/>
          </a:prstGeom>
        </p:spPr>
      </p:pic>
      <p:pic>
        <p:nvPicPr>
          <p:cNvPr id="6" name="Bildobjekt 5">
            <a:extLst>
              <a:ext uri="{FF2B5EF4-FFF2-40B4-BE49-F238E27FC236}">
                <a16:creationId xmlns:a16="http://schemas.microsoft.com/office/drawing/2014/main" id="{272A94D7-7F9B-290C-19CD-39CE0CD60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390887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Röker du ”vanliga” cigaretter? </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856CAF03-9250-991A-CD59-AB24DFA1DB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95F275F-33BA-560D-CFFF-317C95C8BA89}"/>
              </a:ext>
            </a:extLst>
          </p:cNvPr>
          <p:cNvPicPr>
            <a:picLocks noChangeAspect="1"/>
          </p:cNvPicPr>
          <p:nvPr/>
        </p:nvPicPr>
        <p:blipFill>
          <a:blip r:embed="rId4"/>
          <a:stretch>
            <a:fillRect/>
          </a:stretch>
        </p:blipFill>
        <p:spPr>
          <a:xfrm>
            <a:off x="2008561" y="1610693"/>
            <a:ext cx="8676138" cy="4780581"/>
          </a:xfrm>
          <a:prstGeom prst="rect">
            <a:avLst/>
          </a:prstGeom>
        </p:spPr>
      </p:pic>
    </p:spTree>
    <p:extLst>
      <p:ext uri="{BB962C8B-B14F-4D97-AF65-F5344CB8AC3E}">
        <p14:creationId xmlns:p14="http://schemas.microsoft.com/office/powerpoint/2010/main" val="31394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Använder du e-cig/</a:t>
            </a:r>
            <a:r>
              <a:rPr lang="sv-FI" dirty="0" err="1"/>
              <a:t>vape</a:t>
            </a:r>
            <a:r>
              <a:rPr lang="sv-FI" dirty="0"/>
              <a:t>? </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0D0AA34E-B76B-9413-FC63-00DCDEF5A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97AFB724-FD87-DE08-E950-462D8F9EC53C}"/>
              </a:ext>
            </a:extLst>
          </p:cNvPr>
          <p:cNvPicPr>
            <a:picLocks noChangeAspect="1"/>
          </p:cNvPicPr>
          <p:nvPr/>
        </p:nvPicPr>
        <p:blipFill>
          <a:blip r:embed="rId4"/>
          <a:stretch>
            <a:fillRect/>
          </a:stretch>
        </p:blipFill>
        <p:spPr>
          <a:xfrm>
            <a:off x="1724212" y="1583490"/>
            <a:ext cx="8672117" cy="4635719"/>
          </a:xfrm>
          <a:prstGeom prst="rect">
            <a:avLst/>
          </a:prstGeom>
        </p:spPr>
      </p:pic>
    </p:spTree>
    <p:extLst>
      <p:ext uri="{BB962C8B-B14F-4D97-AF65-F5344CB8AC3E}">
        <p14:creationId xmlns:p14="http://schemas.microsoft.com/office/powerpoint/2010/main" val="300017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Använder du e-cig/</a:t>
            </a:r>
            <a:r>
              <a:rPr lang="sv-FI" dirty="0" err="1"/>
              <a:t>vape</a:t>
            </a:r>
            <a:r>
              <a:rPr lang="sv-FI" dirty="0"/>
              <a:t>? </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0D0AA34E-B76B-9413-FC63-00DCDEF5A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B09215FB-E016-67A3-CECE-5CF4A200D460}"/>
              </a:ext>
            </a:extLst>
          </p:cNvPr>
          <p:cNvPicPr>
            <a:picLocks noChangeAspect="1"/>
          </p:cNvPicPr>
          <p:nvPr/>
        </p:nvPicPr>
        <p:blipFill>
          <a:blip r:embed="rId4"/>
          <a:stretch>
            <a:fillRect/>
          </a:stretch>
        </p:blipFill>
        <p:spPr>
          <a:xfrm>
            <a:off x="1574964" y="1595539"/>
            <a:ext cx="8722258" cy="4605236"/>
          </a:xfrm>
          <a:prstGeom prst="rect">
            <a:avLst/>
          </a:prstGeom>
        </p:spPr>
      </p:pic>
    </p:spTree>
    <p:extLst>
      <p:ext uri="{BB962C8B-B14F-4D97-AF65-F5344CB8AC3E}">
        <p14:creationId xmlns:p14="http://schemas.microsoft.com/office/powerpoint/2010/main" val="1718774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vanligt (brunt) snus? </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07EC7B3B-2977-2711-DB41-D9BAF7EA1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ADF5E992-F7AB-B39C-D8F8-601E69238D86}"/>
              </a:ext>
            </a:extLst>
          </p:cNvPr>
          <p:cNvPicPr>
            <a:picLocks noChangeAspect="1"/>
          </p:cNvPicPr>
          <p:nvPr/>
        </p:nvPicPr>
        <p:blipFill>
          <a:blip r:embed="rId4"/>
          <a:stretch>
            <a:fillRect/>
          </a:stretch>
        </p:blipFill>
        <p:spPr>
          <a:xfrm>
            <a:off x="1823171" y="1713188"/>
            <a:ext cx="8545658" cy="4376323"/>
          </a:xfrm>
          <a:prstGeom prst="rect">
            <a:avLst/>
          </a:prstGeom>
        </p:spPr>
      </p:pic>
    </p:spTree>
    <p:extLst>
      <p:ext uri="{BB962C8B-B14F-4D97-AF65-F5344CB8AC3E}">
        <p14:creationId xmlns:p14="http://schemas.microsoft.com/office/powerpoint/2010/main" val="333394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vanligt (brunt) snus? </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07EC7B3B-2977-2711-DB41-D9BAF7EA1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973D49D7-C523-7ADB-D5B3-CBA216C7003C}"/>
              </a:ext>
            </a:extLst>
          </p:cNvPr>
          <p:cNvPicPr>
            <a:picLocks noChangeAspect="1"/>
          </p:cNvPicPr>
          <p:nvPr/>
        </p:nvPicPr>
        <p:blipFill>
          <a:blip r:embed="rId4"/>
          <a:stretch>
            <a:fillRect/>
          </a:stretch>
        </p:blipFill>
        <p:spPr>
          <a:xfrm>
            <a:off x="1883780" y="1744904"/>
            <a:ext cx="8797097" cy="4455871"/>
          </a:xfrm>
          <a:prstGeom prst="rect">
            <a:avLst/>
          </a:prstGeom>
        </p:spPr>
      </p:pic>
    </p:spTree>
    <p:extLst>
      <p:ext uri="{BB962C8B-B14F-4D97-AF65-F5344CB8AC3E}">
        <p14:creationId xmlns:p14="http://schemas.microsoft.com/office/powerpoint/2010/main" val="102221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vitt snus/nikotinpåsar?</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CFA9E444-FBC5-8F2C-E2CB-F4CFADE4E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5CED890C-9E4C-9367-7FA4-4CFA6EF4680D}"/>
              </a:ext>
            </a:extLst>
          </p:cNvPr>
          <p:cNvPicPr>
            <a:picLocks noChangeAspect="1"/>
          </p:cNvPicPr>
          <p:nvPr/>
        </p:nvPicPr>
        <p:blipFill>
          <a:blip r:embed="rId4"/>
          <a:stretch>
            <a:fillRect/>
          </a:stretch>
        </p:blipFill>
        <p:spPr>
          <a:xfrm>
            <a:off x="1720906" y="1735986"/>
            <a:ext cx="8675423" cy="4371747"/>
          </a:xfrm>
          <a:prstGeom prst="rect">
            <a:avLst/>
          </a:prstGeom>
        </p:spPr>
      </p:pic>
    </p:spTree>
    <p:extLst>
      <p:ext uri="{BB962C8B-B14F-4D97-AF65-F5344CB8AC3E}">
        <p14:creationId xmlns:p14="http://schemas.microsoft.com/office/powerpoint/2010/main" val="347730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vitt snus/nikotinpåsar?</a:t>
            </a:r>
            <a:br>
              <a:rPr lang="sv-FI" sz="1800"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CFA9E444-FBC5-8F2C-E2CB-F4CFADE4E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D9807C35-8E73-C0D4-4572-CD70AF65E5ED}"/>
              </a:ext>
            </a:extLst>
          </p:cNvPr>
          <p:cNvPicPr>
            <a:picLocks noChangeAspect="1"/>
          </p:cNvPicPr>
          <p:nvPr/>
        </p:nvPicPr>
        <p:blipFill>
          <a:blip r:embed="rId3"/>
          <a:stretch>
            <a:fillRect/>
          </a:stretch>
        </p:blipFill>
        <p:spPr>
          <a:xfrm>
            <a:off x="1850274" y="1744904"/>
            <a:ext cx="8789455" cy="4455871"/>
          </a:xfrm>
          <a:prstGeom prst="rect">
            <a:avLst/>
          </a:prstGeom>
        </p:spPr>
      </p:pic>
    </p:spTree>
    <p:extLst>
      <p:ext uri="{BB962C8B-B14F-4D97-AF65-F5344CB8AC3E}">
        <p14:creationId xmlns:p14="http://schemas.microsoft.com/office/powerpoint/2010/main" val="132312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E43E626-DDD9-717B-B314-293FAB5BEB34}"/>
              </a:ext>
            </a:extLst>
          </p:cNvPr>
          <p:cNvPicPr>
            <a:picLocks noChangeAspect="1"/>
          </p:cNvPicPr>
          <p:nvPr/>
        </p:nvPicPr>
        <p:blipFill>
          <a:blip r:embed="rId3"/>
          <a:stretch>
            <a:fillRect/>
          </a:stretch>
        </p:blipFill>
        <p:spPr>
          <a:xfrm>
            <a:off x="1628251" y="1417950"/>
            <a:ext cx="9203125" cy="5328532"/>
          </a:xfrm>
          <a:prstGeom prst="rect">
            <a:avLst/>
          </a:prstGeom>
        </p:spPr>
      </p:pic>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Rökning och snus</a:t>
            </a:r>
            <a:br>
              <a:rPr lang="sv-FI" dirty="0"/>
            </a:br>
            <a:r>
              <a:rPr lang="sv-SE" sz="1800" dirty="0"/>
              <a:t>Åk I och II i yrkesgymnasiet</a:t>
            </a:r>
            <a:br>
              <a:rPr lang="sv-FI" dirty="0"/>
            </a:br>
            <a:endParaRPr lang="sv-FI" dirty="0"/>
          </a:p>
        </p:txBody>
      </p:sp>
      <p:pic>
        <p:nvPicPr>
          <p:cNvPr id="3" name="Bildobjekt 2">
            <a:extLst>
              <a:ext uri="{FF2B5EF4-FFF2-40B4-BE49-F238E27FC236}">
                <a16:creationId xmlns:a16="http://schemas.microsoft.com/office/drawing/2014/main" id="{7150F8DD-29AF-3B93-3D49-E15C99872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6" name="Vänster klammerparentes 5">
            <a:extLst>
              <a:ext uri="{FF2B5EF4-FFF2-40B4-BE49-F238E27FC236}">
                <a16:creationId xmlns:a16="http://schemas.microsoft.com/office/drawing/2014/main" id="{D6AE0CC8-3146-38D3-6DD5-BC7F45EC0998}"/>
              </a:ext>
            </a:extLst>
          </p:cNvPr>
          <p:cNvSpPr/>
          <p:nvPr/>
        </p:nvSpPr>
        <p:spPr>
          <a:xfrm rot="5400000">
            <a:off x="7605821" y="2327845"/>
            <a:ext cx="244549" cy="326419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7" name="Ellips 6">
            <a:extLst>
              <a:ext uri="{FF2B5EF4-FFF2-40B4-BE49-F238E27FC236}">
                <a16:creationId xmlns:a16="http://schemas.microsoft.com/office/drawing/2014/main" id="{8D27CA6B-72D6-7A01-A96E-A592D8E6CAFF}"/>
              </a:ext>
            </a:extLst>
          </p:cNvPr>
          <p:cNvSpPr/>
          <p:nvPr/>
        </p:nvSpPr>
        <p:spPr>
          <a:xfrm>
            <a:off x="6469199" y="2639238"/>
            <a:ext cx="2437069" cy="1186474"/>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1"/>
                </a:solidFill>
              </a:rPr>
              <a:t>Snusat totalt:</a:t>
            </a:r>
          </a:p>
          <a:p>
            <a:pPr algn="ctr"/>
            <a:r>
              <a:rPr lang="sv-FI" sz="2400" dirty="0">
                <a:solidFill>
                  <a:schemeClr val="tx1"/>
                </a:solidFill>
              </a:rPr>
              <a:t>43 %</a:t>
            </a:r>
          </a:p>
        </p:txBody>
      </p:sp>
    </p:spTree>
    <p:extLst>
      <p:ext uri="{BB962C8B-B14F-4D97-AF65-F5344CB8AC3E}">
        <p14:creationId xmlns:p14="http://schemas.microsoft.com/office/powerpoint/2010/main" val="239079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5D86E861-7BB5-A06E-E4BD-06830F4A9EFE}"/>
              </a:ext>
            </a:extLst>
          </p:cNvPr>
          <p:cNvPicPr>
            <a:picLocks noChangeAspect="1"/>
          </p:cNvPicPr>
          <p:nvPr/>
        </p:nvPicPr>
        <p:blipFill>
          <a:blip r:embed="rId3"/>
          <a:stretch>
            <a:fillRect/>
          </a:stretch>
        </p:blipFill>
        <p:spPr>
          <a:xfrm>
            <a:off x="5988205" y="2598173"/>
            <a:ext cx="5580476" cy="3155855"/>
          </a:xfrm>
          <a:prstGeom prst="rect">
            <a:avLst/>
          </a:prstGeom>
        </p:spPr>
      </p:pic>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fontScale="90000"/>
          </a:bodyPr>
          <a:lstStyle/>
          <a:p>
            <a:pPr algn="ctr"/>
            <a:r>
              <a:rPr lang="sv-FI" dirty="0"/>
              <a:t>Rökning och snus över tid</a:t>
            </a:r>
            <a:br>
              <a:rPr lang="sv-FI" dirty="0"/>
            </a:br>
            <a:r>
              <a:rPr lang="sv-SE" sz="1800" dirty="0"/>
              <a:t>Åk I och II i yrkesgymnasiet</a:t>
            </a:r>
            <a:br>
              <a:rPr lang="sv-FI" dirty="0"/>
            </a:br>
            <a:endParaRPr lang="sv-FI" dirty="0"/>
          </a:p>
        </p:txBody>
      </p:sp>
      <p:pic>
        <p:nvPicPr>
          <p:cNvPr id="3" name="Bildobjekt 2">
            <a:extLst>
              <a:ext uri="{FF2B5EF4-FFF2-40B4-BE49-F238E27FC236}">
                <a16:creationId xmlns:a16="http://schemas.microsoft.com/office/drawing/2014/main" id="{7150F8DD-29AF-3B93-3D49-E15C99872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4" name="textruta 3">
            <a:extLst>
              <a:ext uri="{FF2B5EF4-FFF2-40B4-BE49-F238E27FC236}">
                <a16:creationId xmlns:a16="http://schemas.microsoft.com/office/drawing/2014/main" id="{EDA66F25-F98F-7D76-872F-0853646CFD1A}"/>
              </a:ext>
            </a:extLst>
          </p:cNvPr>
          <p:cNvSpPr txBox="1"/>
          <p:nvPr/>
        </p:nvSpPr>
        <p:spPr>
          <a:xfrm>
            <a:off x="6096000" y="2110768"/>
            <a:ext cx="4869211" cy="369332"/>
          </a:xfrm>
          <a:prstGeom prst="rect">
            <a:avLst/>
          </a:prstGeom>
          <a:noFill/>
        </p:spPr>
        <p:txBody>
          <a:bodyPr wrap="square">
            <a:spAutoFit/>
          </a:bodyPr>
          <a:lstStyle/>
          <a:p>
            <a:r>
              <a:rPr lang="sv-FI" i="1" dirty="0">
                <a:latin typeface="Montserrat" panose="00000500000000000000" pitchFamily="2" charset="0"/>
              </a:rPr>
              <a:t>Obs! Nya formuleringar/kategorier 2024:</a:t>
            </a:r>
          </a:p>
        </p:txBody>
      </p:sp>
      <p:sp>
        <p:nvSpPr>
          <p:cNvPr id="8" name="Vänster klammerparentes 7">
            <a:extLst>
              <a:ext uri="{FF2B5EF4-FFF2-40B4-BE49-F238E27FC236}">
                <a16:creationId xmlns:a16="http://schemas.microsoft.com/office/drawing/2014/main" id="{2E3C4D61-789B-ED95-DE53-03D1DBBAC5A8}"/>
              </a:ext>
            </a:extLst>
          </p:cNvPr>
          <p:cNvSpPr/>
          <p:nvPr/>
        </p:nvSpPr>
        <p:spPr>
          <a:xfrm rot="5400000">
            <a:off x="9517829" y="3155465"/>
            <a:ext cx="244553" cy="186473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9" name="Ellips 8">
            <a:extLst>
              <a:ext uri="{FF2B5EF4-FFF2-40B4-BE49-F238E27FC236}">
                <a16:creationId xmlns:a16="http://schemas.microsoft.com/office/drawing/2014/main" id="{B1A363B8-7156-5784-9AAA-4B03FBCD5840}"/>
              </a:ext>
            </a:extLst>
          </p:cNvPr>
          <p:cNvSpPr/>
          <p:nvPr/>
        </p:nvSpPr>
        <p:spPr>
          <a:xfrm>
            <a:off x="9004103" y="2767126"/>
            <a:ext cx="1392226" cy="1186484"/>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dirty="0">
                <a:solidFill>
                  <a:schemeClr val="tx1"/>
                </a:solidFill>
              </a:rPr>
              <a:t>Snusat</a:t>
            </a:r>
          </a:p>
          <a:p>
            <a:pPr algn="ctr"/>
            <a:r>
              <a:rPr lang="sv-FI" dirty="0">
                <a:solidFill>
                  <a:schemeClr val="tx1"/>
                </a:solidFill>
              </a:rPr>
              <a:t>totalt:</a:t>
            </a:r>
          </a:p>
          <a:p>
            <a:pPr algn="ctr"/>
            <a:r>
              <a:rPr lang="sv-FI" sz="2000" dirty="0">
                <a:solidFill>
                  <a:schemeClr val="tx1"/>
                </a:solidFill>
              </a:rPr>
              <a:t>43 %</a:t>
            </a:r>
          </a:p>
        </p:txBody>
      </p:sp>
      <p:pic>
        <p:nvPicPr>
          <p:cNvPr id="12" name="Bildobjekt 11">
            <a:extLst>
              <a:ext uri="{FF2B5EF4-FFF2-40B4-BE49-F238E27FC236}">
                <a16:creationId xmlns:a16="http://schemas.microsoft.com/office/drawing/2014/main" id="{7BDC5181-C30D-9058-C288-F3C1A6D390E6}"/>
              </a:ext>
            </a:extLst>
          </p:cNvPr>
          <p:cNvPicPr>
            <a:picLocks noChangeAspect="1"/>
          </p:cNvPicPr>
          <p:nvPr/>
        </p:nvPicPr>
        <p:blipFill>
          <a:blip r:embed="rId5"/>
          <a:stretch>
            <a:fillRect/>
          </a:stretch>
        </p:blipFill>
        <p:spPr>
          <a:xfrm>
            <a:off x="296513" y="2634440"/>
            <a:ext cx="5782770" cy="3219627"/>
          </a:xfrm>
          <a:prstGeom prst="rect">
            <a:avLst/>
          </a:prstGeom>
        </p:spPr>
      </p:pic>
    </p:spTree>
    <p:extLst>
      <p:ext uri="{BB962C8B-B14F-4D97-AF65-F5344CB8AC3E}">
        <p14:creationId xmlns:p14="http://schemas.microsoft.com/office/powerpoint/2010/main" val="3661482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0E878-A833-FA95-9FE3-07F7869CE8E5}"/>
              </a:ext>
            </a:extLst>
          </p:cNvPr>
          <p:cNvSpPr>
            <a:spLocks noGrp="1"/>
          </p:cNvSpPr>
          <p:nvPr>
            <p:ph type="ctrTitle"/>
          </p:nvPr>
        </p:nvSpPr>
        <p:spPr/>
        <p:txBody>
          <a:bodyPr/>
          <a:lstStyle/>
          <a:p>
            <a:r>
              <a:rPr lang="sv-SE" dirty="0"/>
              <a:t>Hur får du tag på cigaretter? Snus? </a:t>
            </a:r>
            <a:endParaRPr lang="sv-FI" dirty="0"/>
          </a:p>
        </p:txBody>
      </p:sp>
      <p:sp>
        <p:nvSpPr>
          <p:cNvPr id="3" name="Platshållare för innehåll 2">
            <a:extLst>
              <a:ext uri="{FF2B5EF4-FFF2-40B4-BE49-F238E27FC236}">
                <a16:creationId xmlns:a16="http://schemas.microsoft.com/office/drawing/2014/main" id="{D05831C3-2E93-2BE4-60CD-52FAF22AD507}"/>
              </a:ext>
            </a:extLst>
          </p:cNvPr>
          <p:cNvSpPr>
            <a:spLocks noGrp="1"/>
          </p:cNvSpPr>
          <p:nvPr>
            <p:ph sz="quarter" idx="10"/>
          </p:nvPr>
        </p:nvSpPr>
        <p:spPr/>
        <p:txBody>
          <a:bodyPr/>
          <a:lstStyle/>
          <a:p>
            <a:r>
              <a:rPr lang="sv-FI" dirty="0"/>
              <a:t>De vanligaste sätten att få tag på cigaretter och/eller snus är </a:t>
            </a:r>
            <a:r>
              <a:rPr lang="sv-FI" b="1" dirty="0"/>
              <a:t>följande </a:t>
            </a:r>
            <a:r>
              <a:rPr lang="sv-FI" dirty="0"/>
              <a:t>(i storleksordning):</a:t>
            </a:r>
          </a:p>
          <a:p>
            <a:pPr lvl="1"/>
            <a:r>
              <a:rPr lang="sv-SE" b="1" dirty="0"/>
              <a:t>Köper av andra </a:t>
            </a:r>
          </a:p>
          <a:p>
            <a:pPr lvl="1"/>
            <a:r>
              <a:rPr lang="sv-SE" b="1" dirty="0"/>
              <a:t>Får/ber av kompisar </a:t>
            </a:r>
          </a:p>
          <a:p>
            <a:pPr lvl="1"/>
            <a:r>
              <a:rPr lang="sv-SE" b="1" dirty="0"/>
              <a:t>Köper själv</a:t>
            </a:r>
          </a:p>
          <a:p>
            <a:pPr marL="457200" lvl="1" indent="0">
              <a:buNone/>
            </a:pPr>
            <a:endParaRPr lang="sv-SE" b="1" dirty="0"/>
          </a:p>
          <a:p>
            <a:r>
              <a:rPr lang="sv-SE" dirty="0"/>
              <a:t>Övriga mindre vanliga sätt:</a:t>
            </a:r>
          </a:p>
          <a:p>
            <a:pPr lvl="1"/>
            <a:r>
              <a:rPr lang="sv-FI" dirty="0"/>
              <a:t>Får av annan person (18 år eller äldre)</a:t>
            </a:r>
          </a:p>
          <a:p>
            <a:pPr lvl="1"/>
            <a:r>
              <a:rPr lang="sv-SE" dirty="0"/>
              <a:t>Från mina föräldrar/vårdnadshavare (med lov) </a:t>
            </a:r>
          </a:p>
          <a:p>
            <a:pPr lvl="1"/>
            <a:r>
              <a:rPr lang="sv-SE" dirty="0"/>
              <a:t>Köper via sociala medier</a:t>
            </a:r>
          </a:p>
          <a:p>
            <a:pPr lvl="1"/>
            <a:endParaRPr lang="sv-SE" dirty="0"/>
          </a:p>
        </p:txBody>
      </p:sp>
      <p:pic>
        <p:nvPicPr>
          <p:cNvPr id="4" name="Bildobjekt 3">
            <a:extLst>
              <a:ext uri="{FF2B5EF4-FFF2-40B4-BE49-F238E27FC236}">
                <a16:creationId xmlns:a16="http://schemas.microsoft.com/office/drawing/2014/main" id="{382851A1-B1CA-EF32-78A1-5B2306885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textruta 9">
            <a:extLst>
              <a:ext uri="{FF2B5EF4-FFF2-40B4-BE49-F238E27FC236}">
                <a16:creationId xmlns:a16="http://schemas.microsoft.com/office/drawing/2014/main" id="{CC6A5C91-4ACD-2D25-CF99-09A5B7446759}"/>
              </a:ext>
            </a:extLst>
          </p:cNvPr>
          <p:cNvSpPr txBox="1"/>
          <p:nvPr/>
        </p:nvSpPr>
        <p:spPr>
          <a:xfrm>
            <a:off x="9880496" y="1412636"/>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Avser endast de elever som är under 18 år och uppgett att de röker respektive snusar. </a:t>
            </a:r>
          </a:p>
          <a:p>
            <a:pPr algn="ctr"/>
            <a:r>
              <a:rPr lang="sv-SE" sz="1600" i="1" dirty="0"/>
              <a:t>De svarande kunde välja flera svarsalternativ.</a:t>
            </a:r>
          </a:p>
        </p:txBody>
      </p:sp>
    </p:spTree>
    <p:extLst>
      <p:ext uri="{BB962C8B-B14F-4D97-AF65-F5344CB8AC3E}">
        <p14:creationId xmlns:p14="http://schemas.microsoft.com/office/powerpoint/2010/main" val="383382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03E17C-D98E-E8B9-A008-701670E54F8D}"/>
              </a:ext>
            </a:extLst>
          </p:cNvPr>
          <p:cNvSpPr>
            <a:spLocks noGrp="1"/>
          </p:cNvSpPr>
          <p:nvPr>
            <p:ph type="ctrTitle"/>
          </p:nvPr>
        </p:nvSpPr>
        <p:spPr/>
        <p:txBody>
          <a:bodyPr/>
          <a:lstStyle/>
          <a:p>
            <a:r>
              <a:rPr lang="sv-FI" dirty="0"/>
              <a:t>Antal deltagare i yrkesgymnasiet</a:t>
            </a:r>
          </a:p>
        </p:txBody>
      </p:sp>
      <p:sp>
        <p:nvSpPr>
          <p:cNvPr id="4" name="Platshållare för innehåll 3">
            <a:extLst>
              <a:ext uri="{FF2B5EF4-FFF2-40B4-BE49-F238E27FC236}">
                <a16:creationId xmlns:a16="http://schemas.microsoft.com/office/drawing/2014/main" id="{50977759-5518-A68F-0A09-B195A5F75C22}"/>
              </a:ext>
            </a:extLst>
          </p:cNvPr>
          <p:cNvSpPr>
            <a:spLocks noGrp="1"/>
          </p:cNvSpPr>
          <p:nvPr>
            <p:ph sz="quarter" idx="10"/>
          </p:nvPr>
        </p:nvSpPr>
        <p:spPr>
          <a:xfrm>
            <a:off x="766763" y="1695450"/>
            <a:ext cx="11331452" cy="4328160"/>
          </a:xfrm>
        </p:spPr>
        <p:txBody>
          <a:bodyPr>
            <a:normAutofit/>
          </a:bodyPr>
          <a:lstStyle/>
          <a:p>
            <a:r>
              <a:rPr lang="sv-FI" dirty="0"/>
              <a:t>Åk I: 198 elever*				</a:t>
            </a:r>
            <a:r>
              <a:rPr lang="sv-FI" sz="1600" dirty="0"/>
              <a:t>* Vissa resultat endast för studerande under 18 år</a:t>
            </a:r>
            <a:endParaRPr lang="sv-FI" dirty="0"/>
          </a:p>
          <a:p>
            <a:r>
              <a:rPr lang="sv-FI" dirty="0"/>
              <a:t>Åk II: 165 elever</a:t>
            </a:r>
          </a:p>
          <a:p>
            <a:pPr marL="0" indent="0">
              <a:buNone/>
            </a:pPr>
            <a:endParaRPr lang="sv-FI" dirty="0"/>
          </a:p>
          <a:p>
            <a:r>
              <a:rPr lang="sv-FI" dirty="0"/>
              <a:t>136 flickor</a:t>
            </a:r>
          </a:p>
          <a:p>
            <a:r>
              <a:rPr lang="sv-FI" dirty="0"/>
              <a:t>227 pojkar</a:t>
            </a:r>
          </a:p>
          <a:p>
            <a:endParaRPr lang="sv-FI" dirty="0"/>
          </a:p>
          <a:p>
            <a:r>
              <a:rPr lang="sv-FI" b="1" dirty="0"/>
              <a:t>Totalt 363 svarande i åk 1-2 i yrkesgymnasiet</a:t>
            </a:r>
          </a:p>
          <a:p>
            <a:pPr marL="0" indent="0">
              <a:buNone/>
            </a:pPr>
            <a:endParaRPr lang="sv-FI" b="1" dirty="0"/>
          </a:p>
        </p:txBody>
      </p:sp>
      <p:pic>
        <p:nvPicPr>
          <p:cNvPr id="3" name="Bildobjekt 2">
            <a:extLst>
              <a:ext uri="{FF2B5EF4-FFF2-40B4-BE49-F238E27FC236}">
                <a16:creationId xmlns:a16="http://schemas.microsoft.com/office/drawing/2014/main" id="{8654B5A8-E937-5B0F-776E-8BAB3D00F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1971663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1CF1A1B8-14A3-850C-DFC1-68B31A19B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39739E70-7868-6B5A-BFF9-9677E54EC47F}"/>
              </a:ext>
            </a:extLst>
          </p:cNvPr>
          <p:cNvPicPr>
            <a:picLocks noChangeAspect="1"/>
          </p:cNvPicPr>
          <p:nvPr/>
        </p:nvPicPr>
        <p:blipFill>
          <a:blip r:embed="rId4"/>
          <a:stretch>
            <a:fillRect/>
          </a:stretch>
        </p:blipFill>
        <p:spPr>
          <a:xfrm>
            <a:off x="1685443" y="1694966"/>
            <a:ext cx="9164609" cy="4866300"/>
          </a:xfrm>
          <a:prstGeom prst="rect">
            <a:avLst/>
          </a:prstGeom>
        </p:spPr>
      </p:pic>
    </p:spTree>
    <p:extLst>
      <p:ext uri="{BB962C8B-B14F-4D97-AF65-F5344CB8AC3E}">
        <p14:creationId xmlns:p14="http://schemas.microsoft.com/office/powerpoint/2010/main" val="4233834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 </a:t>
            </a: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1C454D4F-7F8C-6287-50FD-D9D13848D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07DFECB0-B9DD-147F-C920-97AE241A51A1}"/>
              </a:ext>
            </a:extLst>
          </p:cNvPr>
          <p:cNvPicPr>
            <a:picLocks noChangeAspect="1"/>
          </p:cNvPicPr>
          <p:nvPr/>
        </p:nvPicPr>
        <p:blipFill>
          <a:blip r:embed="rId3"/>
          <a:stretch>
            <a:fillRect/>
          </a:stretch>
        </p:blipFill>
        <p:spPr>
          <a:xfrm>
            <a:off x="1577842" y="1598610"/>
            <a:ext cx="8734622" cy="4614381"/>
          </a:xfrm>
          <a:prstGeom prst="rect">
            <a:avLst/>
          </a:prstGeom>
        </p:spPr>
      </p:pic>
    </p:spTree>
    <p:extLst>
      <p:ext uri="{BB962C8B-B14F-4D97-AF65-F5344CB8AC3E}">
        <p14:creationId xmlns:p14="http://schemas.microsoft.com/office/powerpoint/2010/main" val="217021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CFB140F2-BA03-639D-3389-CF311551D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875D5228-F431-513A-E22A-F6DF1837136E}"/>
              </a:ext>
            </a:extLst>
          </p:cNvPr>
          <p:cNvPicPr>
            <a:picLocks noChangeAspect="1"/>
          </p:cNvPicPr>
          <p:nvPr/>
        </p:nvPicPr>
        <p:blipFill>
          <a:blip r:embed="rId4"/>
          <a:stretch>
            <a:fillRect/>
          </a:stretch>
        </p:blipFill>
        <p:spPr>
          <a:xfrm>
            <a:off x="2050034" y="1694966"/>
            <a:ext cx="8091932" cy="4605918"/>
          </a:xfrm>
          <a:prstGeom prst="rect">
            <a:avLst/>
          </a:prstGeom>
        </p:spPr>
      </p:pic>
    </p:spTree>
    <p:extLst>
      <p:ext uri="{BB962C8B-B14F-4D97-AF65-F5344CB8AC3E}">
        <p14:creationId xmlns:p14="http://schemas.microsoft.com/office/powerpoint/2010/main" val="1540084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Alkoholkonsumtion</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CFB140F2-BA03-639D-3389-CF311551D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95FD5AAE-F538-CCFA-F986-8B1F92D173D9}"/>
              </a:ext>
            </a:extLst>
          </p:cNvPr>
          <p:cNvPicPr>
            <a:picLocks noChangeAspect="1"/>
          </p:cNvPicPr>
          <p:nvPr/>
        </p:nvPicPr>
        <p:blipFill>
          <a:blip r:embed="rId4"/>
          <a:stretch>
            <a:fillRect/>
          </a:stretch>
        </p:blipFill>
        <p:spPr>
          <a:xfrm>
            <a:off x="2091338" y="1735232"/>
            <a:ext cx="7847684" cy="4439176"/>
          </a:xfrm>
          <a:prstGeom prst="rect">
            <a:avLst/>
          </a:prstGeom>
        </p:spPr>
      </p:pic>
    </p:spTree>
    <p:extLst>
      <p:ext uri="{BB962C8B-B14F-4D97-AF65-F5344CB8AC3E}">
        <p14:creationId xmlns:p14="http://schemas.microsoft.com/office/powerpoint/2010/main" val="2076920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Alkohol över tid</a:t>
            </a:r>
            <a:br>
              <a:rPr lang="sv-FI"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7D281807-5D63-F618-A3E8-3A02689FB9AC}"/>
              </a:ext>
            </a:extLst>
          </p:cNvPr>
          <p:cNvPicPr>
            <a:picLocks noChangeAspect="1"/>
          </p:cNvPicPr>
          <p:nvPr/>
        </p:nvPicPr>
        <p:blipFill>
          <a:blip r:embed="rId4"/>
          <a:stretch>
            <a:fillRect/>
          </a:stretch>
        </p:blipFill>
        <p:spPr>
          <a:xfrm>
            <a:off x="2015663" y="1454582"/>
            <a:ext cx="8160673" cy="4739360"/>
          </a:xfrm>
          <a:prstGeom prst="rect">
            <a:avLst/>
          </a:prstGeom>
        </p:spPr>
      </p:pic>
    </p:spTree>
    <p:extLst>
      <p:ext uri="{BB962C8B-B14F-4D97-AF65-F5344CB8AC3E}">
        <p14:creationId xmlns:p14="http://schemas.microsoft.com/office/powerpoint/2010/main" val="2053445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Hur får du tag på alkohol?</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CFB140F2-BA03-639D-3389-CF311551D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4" name="textruta 9">
            <a:extLst>
              <a:ext uri="{FF2B5EF4-FFF2-40B4-BE49-F238E27FC236}">
                <a16:creationId xmlns:a16="http://schemas.microsoft.com/office/drawing/2014/main" id="{1CBB823F-CFC6-2738-662F-47B9642AFF1E}"/>
              </a:ext>
            </a:extLst>
          </p:cNvPr>
          <p:cNvSpPr txBox="1"/>
          <p:nvPr/>
        </p:nvSpPr>
        <p:spPr>
          <a:xfrm>
            <a:off x="9880496" y="173622"/>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är under 18 år och uppgett att de druckit alkohol. </a:t>
            </a:r>
          </a:p>
          <a:p>
            <a:pPr algn="ctr"/>
            <a:r>
              <a:rPr lang="sv-SE" sz="1600" i="1" dirty="0"/>
              <a:t>De svarande kunde välja fler svarsalternativ.</a:t>
            </a:r>
          </a:p>
        </p:txBody>
      </p:sp>
      <p:pic>
        <p:nvPicPr>
          <p:cNvPr id="9" name="Bildobjekt 8">
            <a:extLst>
              <a:ext uri="{FF2B5EF4-FFF2-40B4-BE49-F238E27FC236}">
                <a16:creationId xmlns:a16="http://schemas.microsoft.com/office/drawing/2014/main" id="{A5D725CA-22D7-F86F-960F-023E7C804725}"/>
              </a:ext>
            </a:extLst>
          </p:cNvPr>
          <p:cNvPicPr>
            <a:picLocks noChangeAspect="1"/>
          </p:cNvPicPr>
          <p:nvPr/>
        </p:nvPicPr>
        <p:blipFill>
          <a:blip r:embed="rId4"/>
          <a:stretch>
            <a:fillRect/>
          </a:stretch>
        </p:blipFill>
        <p:spPr>
          <a:xfrm>
            <a:off x="0" y="1876599"/>
            <a:ext cx="12192000" cy="3956825"/>
          </a:xfrm>
          <a:prstGeom prst="rect">
            <a:avLst/>
          </a:prstGeom>
        </p:spPr>
      </p:pic>
    </p:spTree>
    <p:extLst>
      <p:ext uri="{BB962C8B-B14F-4D97-AF65-F5344CB8AC3E}">
        <p14:creationId xmlns:p14="http://schemas.microsoft.com/office/powerpoint/2010/main" val="3617252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FI" dirty="0"/>
              <a:t>Hur får du tag på alkohol?</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CFB140F2-BA03-639D-3389-CF311551D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4" name="textruta 9">
            <a:extLst>
              <a:ext uri="{FF2B5EF4-FFF2-40B4-BE49-F238E27FC236}">
                <a16:creationId xmlns:a16="http://schemas.microsoft.com/office/drawing/2014/main" id="{1CBB823F-CFC6-2738-662F-47B9642AFF1E}"/>
              </a:ext>
            </a:extLst>
          </p:cNvPr>
          <p:cNvSpPr txBox="1"/>
          <p:nvPr/>
        </p:nvSpPr>
        <p:spPr>
          <a:xfrm>
            <a:off x="9880496" y="173622"/>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är under 18 år och uppgett att de druckit alkohol. </a:t>
            </a:r>
          </a:p>
          <a:p>
            <a:pPr algn="ctr"/>
            <a:r>
              <a:rPr lang="sv-SE" sz="1600" i="1" dirty="0"/>
              <a:t>De svarande kunde välja fler svarsalternativ.</a:t>
            </a:r>
          </a:p>
        </p:txBody>
      </p:sp>
      <p:pic>
        <p:nvPicPr>
          <p:cNvPr id="5" name="Bildobjekt 4">
            <a:extLst>
              <a:ext uri="{FF2B5EF4-FFF2-40B4-BE49-F238E27FC236}">
                <a16:creationId xmlns:a16="http://schemas.microsoft.com/office/drawing/2014/main" id="{CD68C7A4-1BA8-30ED-3C16-439C02F5F28E}"/>
              </a:ext>
            </a:extLst>
          </p:cNvPr>
          <p:cNvPicPr>
            <a:picLocks noChangeAspect="1"/>
          </p:cNvPicPr>
          <p:nvPr/>
        </p:nvPicPr>
        <p:blipFill>
          <a:blip r:embed="rId4"/>
          <a:stretch>
            <a:fillRect/>
          </a:stretch>
        </p:blipFill>
        <p:spPr>
          <a:xfrm>
            <a:off x="0" y="1381449"/>
            <a:ext cx="12192000" cy="4095102"/>
          </a:xfrm>
          <a:prstGeom prst="rect">
            <a:avLst/>
          </a:prstGeom>
        </p:spPr>
      </p:pic>
    </p:spTree>
    <p:extLst>
      <p:ext uri="{BB962C8B-B14F-4D97-AF65-F5344CB8AC3E}">
        <p14:creationId xmlns:p14="http://schemas.microsoft.com/office/powerpoint/2010/main" val="2676918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sz="3600" dirty="0"/>
              <a:t>Alkohol i trafiken</a:t>
            </a:r>
            <a:br>
              <a:rPr lang="sv-FI" dirty="0"/>
            </a:br>
            <a:r>
              <a:rPr lang="sv-SE" sz="1600" dirty="0"/>
              <a:t>Åk I och II i yrkesgymnasiet</a:t>
            </a:r>
            <a:endParaRPr lang="sv-FI" sz="1600" dirty="0"/>
          </a:p>
        </p:txBody>
      </p:sp>
      <p:sp>
        <p:nvSpPr>
          <p:cNvPr id="3" name="Platshållare för innehåll 2">
            <a:extLst>
              <a:ext uri="{FF2B5EF4-FFF2-40B4-BE49-F238E27FC236}">
                <a16:creationId xmlns:a16="http://schemas.microsoft.com/office/drawing/2014/main" id="{38F90EF3-48D0-F7D8-AAF1-7D5A8696A7D9}"/>
              </a:ext>
            </a:extLst>
          </p:cNvPr>
          <p:cNvSpPr>
            <a:spLocks noGrp="1"/>
          </p:cNvSpPr>
          <p:nvPr>
            <p:ph sz="quarter" idx="10"/>
          </p:nvPr>
        </p:nvSpPr>
        <p:spPr/>
        <p:txBody>
          <a:bodyPr/>
          <a:lstStyle/>
          <a:p>
            <a:r>
              <a:rPr lang="sv-FI" dirty="0"/>
              <a:t>Har du kört moped/mopedbil/traktor eller bil berusad?</a:t>
            </a:r>
          </a:p>
          <a:p>
            <a:pPr lvl="1"/>
            <a:r>
              <a:rPr lang="sv-FI" dirty="0"/>
              <a:t>19 % av de flickor som </a:t>
            </a:r>
            <a:r>
              <a:rPr lang="sv-FI" b="1" dirty="0"/>
              <a:t>varit berusade</a:t>
            </a:r>
          </a:p>
          <a:p>
            <a:pPr lvl="1"/>
            <a:r>
              <a:rPr lang="sv-FI" dirty="0"/>
              <a:t>22 % av de pojkar som </a:t>
            </a:r>
            <a:r>
              <a:rPr lang="sv-FI" b="1" dirty="0"/>
              <a:t>varit berusade</a:t>
            </a:r>
          </a:p>
          <a:p>
            <a:pPr lvl="1"/>
            <a:r>
              <a:rPr lang="sv-FI" dirty="0"/>
              <a:t>21 % av samtliga som </a:t>
            </a:r>
            <a:r>
              <a:rPr lang="sv-FI" b="1" dirty="0"/>
              <a:t>varit berusade</a:t>
            </a:r>
          </a:p>
          <a:p>
            <a:pPr marL="457200" lvl="1" indent="0">
              <a:buNone/>
            </a:pPr>
            <a:endParaRPr lang="sv-FI" dirty="0"/>
          </a:p>
          <a:p>
            <a:r>
              <a:rPr lang="sv-FI" dirty="0"/>
              <a:t>Har du någon gång åkt moped/mopedbil/traktor eller bil med berusad förare?</a:t>
            </a:r>
          </a:p>
          <a:p>
            <a:pPr lvl="1"/>
            <a:r>
              <a:rPr lang="sv-FI" dirty="0"/>
              <a:t>15 % av samtliga flickor</a:t>
            </a:r>
          </a:p>
          <a:p>
            <a:pPr lvl="1"/>
            <a:r>
              <a:rPr lang="sv-FI" dirty="0"/>
              <a:t>10 % av samtliga pojkar</a:t>
            </a:r>
          </a:p>
          <a:p>
            <a:pPr lvl="1"/>
            <a:r>
              <a:rPr lang="sv-FI" dirty="0"/>
              <a:t>12 % av samtliga totalt</a:t>
            </a:r>
          </a:p>
        </p:txBody>
      </p:sp>
      <p:pic>
        <p:nvPicPr>
          <p:cNvPr id="4" name="Bildobjekt 3">
            <a:extLst>
              <a:ext uri="{FF2B5EF4-FFF2-40B4-BE49-F238E27FC236}">
                <a16:creationId xmlns:a16="http://schemas.microsoft.com/office/drawing/2014/main" id="{C41A665D-FA24-04CA-0BD8-2523E8A7C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688675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0DA5F-717B-574C-AA94-A78C4ABAEF77}"/>
              </a:ext>
            </a:extLst>
          </p:cNvPr>
          <p:cNvSpPr>
            <a:spLocks noGrp="1"/>
          </p:cNvSpPr>
          <p:nvPr>
            <p:ph type="ctrTitle"/>
          </p:nvPr>
        </p:nvSpPr>
        <p:spPr/>
        <p:txBody>
          <a:bodyPr>
            <a:normAutofit fontScale="90000"/>
          </a:bodyPr>
          <a:lstStyle/>
          <a:p>
            <a:pPr algn="ctr"/>
            <a:r>
              <a:rPr lang="sv-FI" dirty="0"/>
              <a:t>Varför har du åkt med berusad förare eller kört berusad?</a:t>
            </a:r>
            <a:br>
              <a:rPr lang="sv-FI" sz="1800" dirty="0"/>
            </a:br>
            <a:r>
              <a:rPr lang="sv-SE" sz="1800" dirty="0"/>
              <a:t>Åk I och II i skolorna vid Ålands gymnasium</a:t>
            </a:r>
            <a:endParaRPr lang="sv-FI" sz="1800" dirty="0"/>
          </a:p>
        </p:txBody>
      </p:sp>
      <p:pic>
        <p:nvPicPr>
          <p:cNvPr id="4" name="Bildobjekt 3">
            <a:extLst>
              <a:ext uri="{FF2B5EF4-FFF2-40B4-BE49-F238E27FC236}">
                <a16:creationId xmlns:a16="http://schemas.microsoft.com/office/drawing/2014/main" id="{09E64635-94F7-2094-9627-62962F4F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5A4ADDCF-7FA6-A590-F513-9BE330CFC5C5}"/>
              </a:ext>
            </a:extLst>
          </p:cNvPr>
          <p:cNvSpPr/>
          <p:nvPr/>
        </p:nvSpPr>
        <p:spPr>
          <a:xfrm>
            <a:off x="1851660" y="4244121"/>
            <a:ext cx="2239199" cy="194911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Nyktraste kör </a:t>
            </a:r>
          </a:p>
          <a:p>
            <a:pPr algn="ctr"/>
            <a:r>
              <a:rPr lang="sv-SE" dirty="0"/>
              <a:t>- Pojke åk II</a:t>
            </a:r>
          </a:p>
        </p:txBody>
      </p:sp>
      <p:sp>
        <p:nvSpPr>
          <p:cNvPr id="6" name="Pratbubbla: oval 5">
            <a:extLst>
              <a:ext uri="{FF2B5EF4-FFF2-40B4-BE49-F238E27FC236}">
                <a16:creationId xmlns:a16="http://schemas.microsoft.com/office/drawing/2014/main" id="{22C33EB6-07CE-3E9E-29EB-65CCEE43A21C}"/>
              </a:ext>
            </a:extLst>
          </p:cNvPr>
          <p:cNvSpPr/>
          <p:nvPr/>
        </p:nvSpPr>
        <p:spPr>
          <a:xfrm>
            <a:off x="403179" y="1865442"/>
            <a:ext cx="2454441" cy="2206383"/>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Min mamma var full och ingen annan kunde köra mig</a:t>
            </a:r>
          </a:p>
          <a:p>
            <a:pPr algn="ctr"/>
            <a:r>
              <a:rPr lang="sv-FI" dirty="0"/>
              <a:t>- Pojke åk II</a:t>
            </a:r>
          </a:p>
        </p:txBody>
      </p:sp>
      <p:sp>
        <p:nvSpPr>
          <p:cNvPr id="8" name="Pratbubbla: oval 7">
            <a:extLst>
              <a:ext uri="{FF2B5EF4-FFF2-40B4-BE49-F238E27FC236}">
                <a16:creationId xmlns:a16="http://schemas.microsoft.com/office/drawing/2014/main" id="{04F53B6C-51AA-5694-60BB-DF9322FAD036}"/>
              </a:ext>
            </a:extLst>
          </p:cNvPr>
          <p:cNvSpPr/>
          <p:nvPr/>
        </p:nvSpPr>
        <p:spPr>
          <a:xfrm>
            <a:off x="3857254" y="2132345"/>
            <a:ext cx="2454442" cy="2049972"/>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Visste inte att hen var berusad - Flicka åk II</a:t>
            </a:r>
          </a:p>
        </p:txBody>
      </p:sp>
      <p:sp>
        <p:nvSpPr>
          <p:cNvPr id="11" name="Pratbubbla: oval 10">
            <a:extLst>
              <a:ext uri="{FF2B5EF4-FFF2-40B4-BE49-F238E27FC236}">
                <a16:creationId xmlns:a16="http://schemas.microsoft.com/office/drawing/2014/main" id="{44B51673-2CCA-3069-CD5C-15A1B43CD6FF}"/>
              </a:ext>
            </a:extLst>
          </p:cNvPr>
          <p:cNvSpPr/>
          <p:nvPr/>
        </p:nvSpPr>
        <p:spPr>
          <a:xfrm flipH="1">
            <a:off x="5679439" y="4071825"/>
            <a:ext cx="2950769" cy="2411041"/>
          </a:xfrm>
          <a:prstGeom prst="wedgeEllipseCallout">
            <a:avLst>
              <a:gd name="adj1" fmla="val -37430"/>
              <a:gd name="adj2" fmla="val 4959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Kompisen körde en kort sträcka sen skulle jag köra eftersom kompisen var berusad</a:t>
            </a:r>
          </a:p>
          <a:p>
            <a:pPr algn="ctr"/>
            <a:r>
              <a:rPr lang="sv-FI" dirty="0"/>
              <a:t>- Flicka </a:t>
            </a:r>
            <a:r>
              <a:rPr lang="sv-SE" dirty="0"/>
              <a:t>åk I</a:t>
            </a:r>
          </a:p>
        </p:txBody>
      </p:sp>
      <p:sp>
        <p:nvSpPr>
          <p:cNvPr id="9" name="Pratbubbla: oval 8">
            <a:extLst>
              <a:ext uri="{FF2B5EF4-FFF2-40B4-BE49-F238E27FC236}">
                <a16:creationId xmlns:a16="http://schemas.microsoft.com/office/drawing/2014/main" id="{AA254A0B-6941-1C96-CB32-8F06CF606D61}"/>
              </a:ext>
            </a:extLst>
          </p:cNvPr>
          <p:cNvSpPr/>
          <p:nvPr/>
        </p:nvSpPr>
        <p:spPr>
          <a:xfrm flipH="1">
            <a:off x="8357480" y="1850075"/>
            <a:ext cx="2585604" cy="2504020"/>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 att jag hade inget annat sätt att komma hem</a:t>
            </a:r>
          </a:p>
          <a:p>
            <a:pPr algn="ctr"/>
            <a:r>
              <a:rPr lang="sv-FI" dirty="0"/>
              <a:t>- Flicka åk II</a:t>
            </a:r>
          </a:p>
        </p:txBody>
      </p:sp>
    </p:spTree>
    <p:extLst>
      <p:ext uri="{BB962C8B-B14F-4D97-AF65-F5344CB8AC3E}">
        <p14:creationId xmlns:p14="http://schemas.microsoft.com/office/powerpoint/2010/main" val="1191757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87F7B-6AC1-B1DC-C5F0-56F1AD3F6D03}"/>
              </a:ext>
            </a:extLst>
          </p:cNvPr>
          <p:cNvSpPr>
            <a:spLocks noGrp="1"/>
          </p:cNvSpPr>
          <p:nvPr>
            <p:ph type="ctrTitle"/>
          </p:nvPr>
        </p:nvSpPr>
        <p:spPr/>
        <p:txBody>
          <a:bodyPr>
            <a:normAutofit fontScale="90000"/>
          </a:bodyPr>
          <a:lstStyle/>
          <a:p>
            <a:pPr algn="ctr"/>
            <a:r>
              <a:rPr lang="sv-FI" dirty="0"/>
              <a:t>Oroar du dig för någon närståendes alkoholvanor?</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0876FC59-A0DE-3CE4-5F93-EBA2C6B06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1D0E1746-4DC5-E59D-E3A0-F11B48DED138}"/>
              </a:ext>
            </a:extLst>
          </p:cNvPr>
          <p:cNvPicPr>
            <a:picLocks noChangeAspect="1"/>
          </p:cNvPicPr>
          <p:nvPr/>
        </p:nvPicPr>
        <p:blipFill>
          <a:blip r:embed="rId4"/>
          <a:stretch>
            <a:fillRect/>
          </a:stretch>
        </p:blipFill>
        <p:spPr>
          <a:xfrm>
            <a:off x="2037327" y="1966921"/>
            <a:ext cx="8117345" cy="4652954"/>
          </a:xfrm>
          <a:prstGeom prst="rect">
            <a:avLst/>
          </a:prstGeom>
        </p:spPr>
      </p:pic>
    </p:spTree>
    <p:extLst>
      <p:ext uri="{BB962C8B-B14F-4D97-AF65-F5344CB8AC3E}">
        <p14:creationId xmlns:p14="http://schemas.microsoft.com/office/powerpoint/2010/main" val="346985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Åk I och II i yrkesgymnasiet</a:t>
            </a:r>
            <a:endParaRPr lang="sv-FI" sz="1800" dirty="0"/>
          </a:p>
        </p:txBody>
      </p:sp>
      <p:pic>
        <p:nvPicPr>
          <p:cNvPr id="3" name="Bildobjekt 2">
            <a:extLst>
              <a:ext uri="{FF2B5EF4-FFF2-40B4-BE49-F238E27FC236}">
                <a16:creationId xmlns:a16="http://schemas.microsoft.com/office/drawing/2014/main" id="{C8FD2E65-8BEB-B4EF-60B8-7A50A990C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42C4C5EB-C050-E5FF-A415-75C95BA30B0B}"/>
              </a:ext>
            </a:extLst>
          </p:cNvPr>
          <p:cNvPicPr>
            <a:picLocks noChangeAspect="1"/>
          </p:cNvPicPr>
          <p:nvPr/>
        </p:nvPicPr>
        <p:blipFill>
          <a:blip r:embed="rId4"/>
          <a:stretch>
            <a:fillRect/>
          </a:stretch>
        </p:blipFill>
        <p:spPr>
          <a:xfrm>
            <a:off x="1427565" y="1520492"/>
            <a:ext cx="9336870" cy="5101271"/>
          </a:xfrm>
          <a:prstGeom prst="rect">
            <a:avLst/>
          </a:prstGeom>
        </p:spPr>
      </p:pic>
    </p:spTree>
    <p:extLst>
      <p:ext uri="{BB962C8B-B14F-4D97-AF65-F5344CB8AC3E}">
        <p14:creationId xmlns:p14="http://schemas.microsoft.com/office/powerpoint/2010/main" val="2564575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13171" y="335678"/>
            <a:ext cx="9629567" cy="1037741"/>
          </a:xfrm>
        </p:spPr>
        <p:txBody>
          <a:bodyPr>
            <a:normAutofit fontScale="90000"/>
          </a:bodyPr>
          <a:lstStyle/>
          <a:p>
            <a:pPr algn="ctr"/>
            <a:r>
              <a:rPr lang="sv-FI" dirty="0"/>
              <a:t>Tillåter dina föräldrar att du dricker - om du skulle dricka alkohol?</a:t>
            </a:r>
            <a:br>
              <a:rPr lang="sv-FI"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E7334FC7-2137-7E4B-F2EF-6E721F9E0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48D264B4-4C60-94D9-C683-9F715AF9CDF0}"/>
              </a:ext>
            </a:extLst>
          </p:cNvPr>
          <p:cNvSpPr txBox="1"/>
          <p:nvPr/>
        </p:nvSpPr>
        <p:spPr>
          <a:xfrm>
            <a:off x="9880497" y="1365280"/>
            <a:ext cx="2081732"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är under 18 år. </a:t>
            </a:r>
          </a:p>
        </p:txBody>
      </p:sp>
      <p:pic>
        <p:nvPicPr>
          <p:cNvPr id="5" name="Bildobjekt 4">
            <a:extLst>
              <a:ext uri="{FF2B5EF4-FFF2-40B4-BE49-F238E27FC236}">
                <a16:creationId xmlns:a16="http://schemas.microsoft.com/office/drawing/2014/main" id="{8C9A2656-BC25-DDDF-C3FD-98A9B36DCE2F}"/>
              </a:ext>
            </a:extLst>
          </p:cNvPr>
          <p:cNvPicPr>
            <a:picLocks noChangeAspect="1"/>
          </p:cNvPicPr>
          <p:nvPr/>
        </p:nvPicPr>
        <p:blipFill>
          <a:blip r:embed="rId3"/>
          <a:stretch>
            <a:fillRect/>
          </a:stretch>
        </p:blipFill>
        <p:spPr>
          <a:xfrm>
            <a:off x="1815477" y="1581285"/>
            <a:ext cx="8561045" cy="4526448"/>
          </a:xfrm>
          <a:prstGeom prst="rect">
            <a:avLst/>
          </a:prstGeom>
        </p:spPr>
      </p:pic>
    </p:spTree>
    <p:extLst>
      <p:ext uri="{BB962C8B-B14F-4D97-AF65-F5344CB8AC3E}">
        <p14:creationId xmlns:p14="http://schemas.microsoft.com/office/powerpoint/2010/main" val="2086738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fontScale="90000"/>
          </a:bodyPr>
          <a:lstStyle/>
          <a:p>
            <a:pPr algn="ctr"/>
            <a:r>
              <a:rPr lang="sv-FI" sz="4000" dirty="0"/>
              <a:t>Restriktivitet hos föräldrar</a:t>
            </a:r>
            <a:br>
              <a:rPr lang="sv-FI" sz="4000" dirty="0"/>
            </a:br>
            <a:r>
              <a:rPr lang="sv-SE" sz="1800" dirty="0"/>
              <a:t>Åk I och II i yrkesgymnasiet</a:t>
            </a:r>
            <a:br>
              <a:rPr lang="sv-FI" dirty="0"/>
            </a:br>
            <a:endParaRPr lang="sv-FI" dirty="0"/>
          </a:p>
        </p:txBody>
      </p:sp>
      <p:pic>
        <p:nvPicPr>
          <p:cNvPr id="3" name="Bildobjekt 2">
            <a:extLst>
              <a:ext uri="{FF2B5EF4-FFF2-40B4-BE49-F238E27FC236}">
                <a16:creationId xmlns:a16="http://schemas.microsoft.com/office/drawing/2014/main" id="{2DACE0DF-D5B6-0299-E692-EEEE73EE7F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4" name="textruta 9">
            <a:extLst>
              <a:ext uri="{FF2B5EF4-FFF2-40B4-BE49-F238E27FC236}">
                <a16:creationId xmlns:a16="http://schemas.microsoft.com/office/drawing/2014/main" id="{54E137D9-50B3-95BB-7A88-7B291A4B3CBD}"/>
              </a:ext>
            </a:extLst>
          </p:cNvPr>
          <p:cNvSpPr txBox="1"/>
          <p:nvPr/>
        </p:nvSpPr>
        <p:spPr>
          <a:xfrm>
            <a:off x="9880497" y="1365280"/>
            <a:ext cx="2081732"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är under 18 år. </a:t>
            </a:r>
          </a:p>
        </p:txBody>
      </p:sp>
      <p:pic>
        <p:nvPicPr>
          <p:cNvPr id="5" name="Bildobjekt 4">
            <a:extLst>
              <a:ext uri="{FF2B5EF4-FFF2-40B4-BE49-F238E27FC236}">
                <a16:creationId xmlns:a16="http://schemas.microsoft.com/office/drawing/2014/main" id="{DD140C5E-44A2-CBAE-FE17-D89C182252BD}"/>
              </a:ext>
            </a:extLst>
          </p:cNvPr>
          <p:cNvPicPr>
            <a:picLocks noChangeAspect="1"/>
          </p:cNvPicPr>
          <p:nvPr/>
        </p:nvPicPr>
        <p:blipFill>
          <a:blip r:embed="rId4"/>
          <a:stretch>
            <a:fillRect/>
          </a:stretch>
        </p:blipFill>
        <p:spPr>
          <a:xfrm>
            <a:off x="1231294" y="1694966"/>
            <a:ext cx="9444693" cy="4858242"/>
          </a:xfrm>
          <a:prstGeom prst="rect">
            <a:avLst/>
          </a:prstGeom>
        </p:spPr>
      </p:pic>
    </p:spTree>
    <p:extLst>
      <p:ext uri="{BB962C8B-B14F-4D97-AF65-F5344CB8AC3E}">
        <p14:creationId xmlns:p14="http://schemas.microsoft.com/office/powerpoint/2010/main" val="1160482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sz="3600" dirty="0"/>
              <a:t>Restriktivitet hos föräldrar</a:t>
            </a:r>
            <a:br>
              <a:rPr lang="sv-FI"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8DBDA39D-50F8-3F6E-B481-2D1F76626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6" name="textruta 9">
            <a:extLst>
              <a:ext uri="{FF2B5EF4-FFF2-40B4-BE49-F238E27FC236}">
                <a16:creationId xmlns:a16="http://schemas.microsoft.com/office/drawing/2014/main" id="{D6166E9F-DD42-270B-C96C-148B914FB1FF}"/>
              </a:ext>
            </a:extLst>
          </p:cNvPr>
          <p:cNvSpPr txBox="1"/>
          <p:nvPr/>
        </p:nvSpPr>
        <p:spPr>
          <a:xfrm>
            <a:off x="9880497" y="1365280"/>
            <a:ext cx="2081732"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i="1" dirty="0"/>
              <a:t>Procenten avser endast de elever som är under 18 år. </a:t>
            </a:r>
          </a:p>
        </p:txBody>
      </p:sp>
      <p:pic>
        <p:nvPicPr>
          <p:cNvPr id="3" name="Bildobjekt 2">
            <a:extLst>
              <a:ext uri="{FF2B5EF4-FFF2-40B4-BE49-F238E27FC236}">
                <a16:creationId xmlns:a16="http://schemas.microsoft.com/office/drawing/2014/main" id="{A32E6AA1-4F68-2C70-ADC1-DE479D726F40}"/>
              </a:ext>
            </a:extLst>
          </p:cNvPr>
          <p:cNvPicPr>
            <a:picLocks noChangeAspect="1"/>
          </p:cNvPicPr>
          <p:nvPr/>
        </p:nvPicPr>
        <p:blipFill>
          <a:blip r:embed="rId4"/>
          <a:stretch>
            <a:fillRect/>
          </a:stretch>
        </p:blipFill>
        <p:spPr>
          <a:xfrm>
            <a:off x="1339763" y="1425708"/>
            <a:ext cx="9618648" cy="4951284"/>
          </a:xfrm>
          <a:prstGeom prst="rect">
            <a:avLst/>
          </a:prstGeom>
        </p:spPr>
      </p:pic>
    </p:spTree>
    <p:extLst>
      <p:ext uri="{BB962C8B-B14F-4D97-AF65-F5344CB8AC3E}">
        <p14:creationId xmlns:p14="http://schemas.microsoft.com/office/powerpoint/2010/main" val="896228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p:txBody>
          <a:bodyPr>
            <a:normAutofit fontScale="90000"/>
          </a:bodyPr>
          <a:lstStyle/>
          <a:p>
            <a:pPr algn="ctr"/>
            <a:r>
              <a:rPr lang="sv-FI" sz="3600" dirty="0"/>
              <a:t>Om spelar, ingår det pengar i spelandet?</a:t>
            </a:r>
            <a:br>
              <a:rPr lang="sv-FI" sz="3600"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92DD6CE7-815C-C9B5-2BDD-FB19C8D95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DA979084-15D8-1795-2A35-236244329B13}"/>
              </a:ext>
            </a:extLst>
          </p:cNvPr>
          <p:cNvPicPr>
            <a:picLocks noChangeAspect="1"/>
          </p:cNvPicPr>
          <p:nvPr/>
        </p:nvPicPr>
        <p:blipFill>
          <a:blip r:embed="rId4"/>
          <a:stretch>
            <a:fillRect/>
          </a:stretch>
        </p:blipFill>
        <p:spPr>
          <a:xfrm>
            <a:off x="984957" y="1784304"/>
            <a:ext cx="10222085" cy="4842468"/>
          </a:xfrm>
          <a:prstGeom prst="rect">
            <a:avLst/>
          </a:prstGeom>
        </p:spPr>
      </p:pic>
      <p:sp>
        <p:nvSpPr>
          <p:cNvPr id="6" name="Vänster klammerparentes 5">
            <a:extLst>
              <a:ext uri="{FF2B5EF4-FFF2-40B4-BE49-F238E27FC236}">
                <a16:creationId xmlns:a16="http://schemas.microsoft.com/office/drawing/2014/main" id="{9B904B30-93A0-F48C-DE51-BF3F4D11C239}"/>
              </a:ext>
            </a:extLst>
          </p:cNvPr>
          <p:cNvSpPr/>
          <p:nvPr/>
        </p:nvSpPr>
        <p:spPr>
          <a:xfrm rot="5400000">
            <a:off x="3322673" y="2646642"/>
            <a:ext cx="244551" cy="301964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FI"/>
          </a:p>
        </p:txBody>
      </p:sp>
      <p:sp>
        <p:nvSpPr>
          <p:cNvPr id="7" name="Ellips 6">
            <a:extLst>
              <a:ext uri="{FF2B5EF4-FFF2-40B4-BE49-F238E27FC236}">
                <a16:creationId xmlns:a16="http://schemas.microsoft.com/office/drawing/2014/main" id="{44C6F301-36C7-6B0F-8047-B7941EB0B7A8}"/>
              </a:ext>
            </a:extLst>
          </p:cNvPr>
          <p:cNvSpPr/>
          <p:nvPr/>
        </p:nvSpPr>
        <p:spPr>
          <a:xfrm>
            <a:off x="2332075" y="2835760"/>
            <a:ext cx="2254490" cy="1186479"/>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1"/>
                </a:solidFill>
              </a:rPr>
              <a:t>Spelat totalt:</a:t>
            </a:r>
          </a:p>
          <a:p>
            <a:pPr algn="ctr"/>
            <a:r>
              <a:rPr lang="sv-FI" sz="2400" dirty="0">
                <a:solidFill>
                  <a:schemeClr val="tx1"/>
                </a:solidFill>
              </a:rPr>
              <a:t>39 %</a:t>
            </a:r>
          </a:p>
        </p:txBody>
      </p:sp>
    </p:spTree>
    <p:extLst>
      <p:ext uri="{BB962C8B-B14F-4D97-AF65-F5344CB8AC3E}">
        <p14:creationId xmlns:p14="http://schemas.microsoft.com/office/powerpoint/2010/main" val="1796770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a:xfrm>
            <a:off x="766762" y="425997"/>
            <a:ext cx="9629567" cy="1037741"/>
          </a:xfrm>
        </p:spPr>
        <p:txBody>
          <a:bodyPr>
            <a:normAutofit fontScale="90000"/>
          </a:bodyPr>
          <a:lstStyle/>
          <a:p>
            <a:pPr algn="ctr"/>
            <a:r>
              <a:rPr lang="sv-FI" sz="3600" dirty="0"/>
              <a:t>Om ingår pengar i spelandet, hur mycket har du lagt ner på spelande under den senaste månaden?</a:t>
            </a:r>
            <a:br>
              <a:rPr lang="sv-FI" sz="3600"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92DD6CE7-815C-C9B5-2BDD-FB19C8D95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9DA7EB21-2AAD-1B31-8CF0-17530566657F}"/>
              </a:ext>
            </a:extLst>
          </p:cNvPr>
          <p:cNvPicPr>
            <a:picLocks noChangeAspect="1"/>
          </p:cNvPicPr>
          <p:nvPr/>
        </p:nvPicPr>
        <p:blipFill>
          <a:blip r:embed="rId4"/>
          <a:stretch>
            <a:fillRect/>
          </a:stretch>
        </p:blipFill>
        <p:spPr>
          <a:xfrm>
            <a:off x="1125148" y="1917886"/>
            <a:ext cx="9941703" cy="4883782"/>
          </a:xfrm>
          <a:prstGeom prst="rect">
            <a:avLst/>
          </a:prstGeom>
        </p:spPr>
      </p:pic>
    </p:spTree>
    <p:extLst>
      <p:ext uri="{BB962C8B-B14F-4D97-AF65-F5344CB8AC3E}">
        <p14:creationId xmlns:p14="http://schemas.microsoft.com/office/powerpoint/2010/main" val="3507761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DB2CD876-8DA1-9A91-546D-AD05D9098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55CC238C-DF20-6C7A-95E9-D18338FBC851}"/>
              </a:ext>
            </a:extLst>
          </p:cNvPr>
          <p:cNvPicPr>
            <a:picLocks noChangeAspect="1"/>
          </p:cNvPicPr>
          <p:nvPr/>
        </p:nvPicPr>
        <p:blipFill>
          <a:blip r:embed="rId4"/>
          <a:stretch>
            <a:fillRect/>
          </a:stretch>
        </p:blipFill>
        <p:spPr>
          <a:xfrm>
            <a:off x="1820673" y="1646512"/>
            <a:ext cx="8575656" cy="4554263"/>
          </a:xfrm>
          <a:prstGeom prst="rect">
            <a:avLst/>
          </a:prstGeom>
        </p:spPr>
      </p:pic>
    </p:spTree>
    <p:extLst>
      <p:ext uri="{BB962C8B-B14F-4D97-AF65-F5344CB8AC3E}">
        <p14:creationId xmlns:p14="http://schemas.microsoft.com/office/powerpoint/2010/main" val="3945590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3E81E6E5-A7FD-AD7B-4D60-7AE0BDEC1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DB76C640-6DC2-72E1-1C1B-70E0DD44F68C}"/>
              </a:ext>
            </a:extLst>
          </p:cNvPr>
          <p:cNvPicPr>
            <a:picLocks noChangeAspect="1"/>
          </p:cNvPicPr>
          <p:nvPr/>
        </p:nvPicPr>
        <p:blipFill>
          <a:blip r:embed="rId4"/>
          <a:stretch>
            <a:fillRect/>
          </a:stretch>
        </p:blipFill>
        <p:spPr>
          <a:xfrm>
            <a:off x="1795671" y="1658245"/>
            <a:ext cx="8378365" cy="4449488"/>
          </a:xfrm>
          <a:prstGeom prst="rect">
            <a:avLst/>
          </a:prstGeom>
        </p:spPr>
      </p:pic>
    </p:spTree>
    <p:extLst>
      <p:ext uri="{BB962C8B-B14F-4D97-AF65-F5344CB8AC3E}">
        <p14:creationId xmlns:p14="http://schemas.microsoft.com/office/powerpoint/2010/main" val="3244234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 över tid</a:t>
            </a:r>
            <a:br>
              <a:rPr lang="sv-FI" dirty="0"/>
            </a:br>
            <a:r>
              <a:rPr lang="sv-SE" sz="1600" dirty="0"/>
              <a:t>Åk I och II i yrkesgymnasiet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71FC772C-3A6F-A0ED-008F-B2CB00C6F6EA}"/>
              </a:ext>
            </a:extLst>
          </p:cNvPr>
          <p:cNvPicPr>
            <a:picLocks noChangeAspect="1"/>
          </p:cNvPicPr>
          <p:nvPr/>
        </p:nvPicPr>
        <p:blipFill>
          <a:blip r:embed="rId4"/>
          <a:stretch>
            <a:fillRect/>
          </a:stretch>
        </p:blipFill>
        <p:spPr>
          <a:xfrm>
            <a:off x="1795671" y="1719475"/>
            <a:ext cx="8343548" cy="4363749"/>
          </a:xfrm>
          <a:prstGeom prst="rect">
            <a:avLst/>
          </a:prstGeom>
        </p:spPr>
      </p:pic>
    </p:spTree>
    <p:extLst>
      <p:ext uri="{BB962C8B-B14F-4D97-AF65-F5344CB8AC3E}">
        <p14:creationId xmlns:p14="http://schemas.microsoft.com/office/powerpoint/2010/main" val="2839494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SE" dirty="0"/>
              <a:t>Har du blandat alkohol och läkemedel för att bli berusad?</a:t>
            </a:r>
            <a:br>
              <a:rPr lang="sv-SE"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latshållare för innehåll 4">
            <a:extLst>
              <a:ext uri="{FF2B5EF4-FFF2-40B4-BE49-F238E27FC236}">
                <a16:creationId xmlns:a16="http://schemas.microsoft.com/office/drawing/2014/main" id="{DC532DED-FDAB-9ED5-5E83-C31F80BE5282}"/>
              </a:ext>
            </a:extLst>
          </p:cNvPr>
          <p:cNvSpPr>
            <a:spLocks noGrp="1"/>
          </p:cNvSpPr>
          <p:nvPr>
            <p:ph sz="quarter" idx="10"/>
          </p:nvPr>
        </p:nvSpPr>
        <p:spPr>
          <a:xfrm>
            <a:off x="766763" y="2756837"/>
            <a:ext cx="9629566" cy="4129088"/>
          </a:xfrm>
        </p:spPr>
        <p:txBody>
          <a:bodyPr/>
          <a:lstStyle/>
          <a:p>
            <a:r>
              <a:rPr lang="sv-FI" dirty="0"/>
              <a:t>11 % av de flickor som </a:t>
            </a:r>
            <a:r>
              <a:rPr lang="sv-FI" b="1" dirty="0"/>
              <a:t>druckit alkohol</a:t>
            </a:r>
          </a:p>
          <a:p>
            <a:r>
              <a:rPr lang="sv-FI" dirty="0"/>
              <a:t>5 % av de pojkar som </a:t>
            </a:r>
            <a:r>
              <a:rPr lang="sv-FI" b="1" dirty="0"/>
              <a:t>druckit alkohol </a:t>
            </a:r>
          </a:p>
          <a:p>
            <a:r>
              <a:rPr lang="sv-FI" dirty="0"/>
              <a:t>7 % av samtliga som </a:t>
            </a:r>
            <a:r>
              <a:rPr lang="sv-FI" b="1" dirty="0"/>
              <a:t>druckit alkohol </a:t>
            </a:r>
          </a:p>
          <a:p>
            <a:endParaRPr lang="sv-FI" b="1" dirty="0"/>
          </a:p>
          <a:p>
            <a:endParaRPr lang="sv-FI" dirty="0"/>
          </a:p>
        </p:txBody>
      </p:sp>
      <p:pic>
        <p:nvPicPr>
          <p:cNvPr id="6" name="Bildobjekt 5">
            <a:extLst>
              <a:ext uri="{FF2B5EF4-FFF2-40B4-BE49-F238E27FC236}">
                <a16:creationId xmlns:a16="http://schemas.microsoft.com/office/drawing/2014/main" id="{59958706-7E92-33F7-0EC2-B70DBB2E0D66}"/>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7" name="Platshållare för innehåll 4" descr="En bild som visar clipart&#10;&#10;Automatiskt genererad beskrivning">
            <a:extLst>
              <a:ext uri="{FF2B5EF4-FFF2-40B4-BE49-F238E27FC236}">
                <a16:creationId xmlns:a16="http://schemas.microsoft.com/office/drawing/2014/main" id="{749FC45F-B922-7DAD-2763-AA9EA668C3FA}"/>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10534956" y="2155303"/>
            <a:ext cx="1513964" cy="3240593"/>
          </a:xfrm>
          <a:prstGeom prst="rect">
            <a:avLst/>
          </a:prstGeom>
        </p:spPr>
      </p:pic>
    </p:spTree>
    <p:extLst>
      <p:ext uri="{BB962C8B-B14F-4D97-AF65-F5344CB8AC3E}">
        <p14:creationId xmlns:p14="http://schemas.microsoft.com/office/powerpoint/2010/main" val="3564279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FI" dirty="0"/>
              <a:t>Har du använt någon receptbelagd medicin, som inte är utskriven till dig?</a:t>
            </a:r>
            <a:br>
              <a:rPr lang="sv-SE" dirty="0"/>
            </a:br>
            <a:r>
              <a:rPr lang="sv-FI" sz="1800" dirty="0"/>
              <a:t>Åk I &amp; II </a:t>
            </a:r>
            <a:r>
              <a:rPr lang="sv-SE" sz="1800" dirty="0"/>
              <a:t>i yrkesgymnasiet</a:t>
            </a:r>
            <a:endParaRPr lang="sv-FI" sz="1800" dirty="0"/>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91C044CC-EE7E-15EC-F03F-0C406B1A5AC8}"/>
              </a:ext>
            </a:extLst>
          </p:cNvPr>
          <p:cNvPicPr>
            <a:picLocks noChangeAspect="1"/>
          </p:cNvPicPr>
          <p:nvPr/>
        </p:nvPicPr>
        <p:blipFill>
          <a:blip r:embed="rId4"/>
          <a:stretch>
            <a:fillRect/>
          </a:stretch>
        </p:blipFill>
        <p:spPr>
          <a:xfrm>
            <a:off x="1753884" y="1865201"/>
            <a:ext cx="8520480" cy="4699732"/>
          </a:xfrm>
          <a:prstGeom prst="rect">
            <a:avLst/>
          </a:prstGeom>
        </p:spPr>
      </p:pic>
    </p:spTree>
    <p:extLst>
      <p:ext uri="{BB962C8B-B14F-4D97-AF65-F5344CB8AC3E}">
        <p14:creationId xmlns:p14="http://schemas.microsoft.com/office/powerpoint/2010/main" val="183570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Åk I och II i yrkesgymnasiet</a:t>
            </a:r>
            <a:endParaRPr lang="sv-FI" sz="1600" dirty="0"/>
          </a:p>
        </p:txBody>
      </p:sp>
      <p:pic>
        <p:nvPicPr>
          <p:cNvPr id="3" name="Bildobjekt 2">
            <a:extLst>
              <a:ext uri="{FF2B5EF4-FFF2-40B4-BE49-F238E27FC236}">
                <a16:creationId xmlns:a16="http://schemas.microsoft.com/office/drawing/2014/main" id="{43E4B608-8E45-0FEB-E4E8-597AA02C6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BD9C51DB-3F93-5538-4B85-DBB82D9D23AF}"/>
              </a:ext>
            </a:extLst>
          </p:cNvPr>
          <p:cNvPicPr>
            <a:picLocks noChangeAspect="1"/>
          </p:cNvPicPr>
          <p:nvPr/>
        </p:nvPicPr>
        <p:blipFill>
          <a:blip r:embed="rId4"/>
          <a:stretch>
            <a:fillRect/>
          </a:stretch>
        </p:blipFill>
        <p:spPr>
          <a:xfrm>
            <a:off x="2046783" y="1596302"/>
            <a:ext cx="8098434" cy="4928323"/>
          </a:xfrm>
          <a:prstGeom prst="rect">
            <a:avLst/>
          </a:prstGeom>
        </p:spPr>
      </p:pic>
    </p:spTree>
    <p:extLst>
      <p:ext uri="{BB962C8B-B14F-4D97-AF65-F5344CB8AC3E}">
        <p14:creationId xmlns:p14="http://schemas.microsoft.com/office/powerpoint/2010/main" val="2212078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35105-9D36-CC29-B242-261982D4A2A7}"/>
              </a:ext>
            </a:extLst>
          </p:cNvPr>
          <p:cNvSpPr>
            <a:spLocks noGrp="1"/>
          </p:cNvSpPr>
          <p:nvPr>
            <p:ph type="ctrTitle"/>
          </p:nvPr>
        </p:nvSpPr>
        <p:spPr>
          <a:xfrm>
            <a:off x="0" y="142599"/>
            <a:ext cx="12111990" cy="1622114"/>
          </a:xfrm>
        </p:spPr>
        <p:txBody>
          <a:bodyPr>
            <a:normAutofit/>
          </a:bodyPr>
          <a:lstStyle/>
          <a:p>
            <a:pPr algn="ctr"/>
            <a:r>
              <a:rPr lang="sv-FI" dirty="0"/>
              <a:t>Attityd: Andel som anser att följande innebär stor risk för skada</a:t>
            </a:r>
            <a:br>
              <a:rPr lang="sv-FI" dirty="0"/>
            </a:br>
            <a:r>
              <a:rPr lang="sv-FI" sz="1800" dirty="0"/>
              <a:t>Åk I &amp; II </a:t>
            </a:r>
            <a:r>
              <a:rPr lang="sv-SE" sz="1800" dirty="0"/>
              <a:t>i yrkesgymnasiet</a:t>
            </a:r>
            <a:endParaRPr lang="sv-FI" sz="1800" dirty="0"/>
          </a:p>
        </p:txBody>
      </p:sp>
      <p:pic>
        <p:nvPicPr>
          <p:cNvPr id="4" name="Bildobjekt 3">
            <a:extLst>
              <a:ext uri="{FF2B5EF4-FFF2-40B4-BE49-F238E27FC236}">
                <a16:creationId xmlns:a16="http://schemas.microsoft.com/office/drawing/2014/main" id="{A9350C32-1CA0-1C88-B067-E880E12FC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9116062-D9CC-AF63-EBF5-0A368E1816EB}"/>
              </a:ext>
            </a:extLst>
          </p:cNvPr>
          <p:cNvPicPr>
            <a:picLocks noChangeAspect="1"/>
          </p:cNvPicPr>
          <p:nvPr/>
        </p:nvPicPr>
        <p:blipFill>
          <a:blip r:embed="rId4"/>
          <a:stretch>
            <a:fillRect/>
          </a:stretch>
        </p:blipFill>
        <p:spPr>
          <a:xfrm>
            <a:off x="1161680" y="1593885"/>
            <a:ext cx="8535140" cy="5041829"/>
          </a:xfrm>
          <a:prstGeom prst="rect">
            <a:avLst/>
          </a:prstGeom>
        </p:spPr>
      </p:pic>
    </p:spTree>
    <p:extLst>
      <p:ext uri="{BB962C8B-B14F-4D97-AF65-F5344CB8AC3E}">
        <p14:creationId xmlns:p14="http://schemas.microsoft.com/office/powerpoint/2010/main" val="3783890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D39D0-E3F8-EB25-72A6-8A65C6114FAE}"/>
              </a:ext>
            </a:extLst>
          </p:cNvPr>
          <p:cNvSpPr>
            <a:spLocks noGrp="1"/>
          </p:cNvSpPr>
          <p:nvPr>
            <p:ph type="ctrTitle"/>
          </p:nvPr>
        </p:nvSpPr>
        <p:spPr>
          <a:xfrm>
            <a:off x="843192" y="315581"/>
            <a:ext cx="9629567" cy="1037741"/>
          </a:xfrm>
        </p:spPr>
        <p:txBody>
          <a:bodyPr>
            <a:normAutofit/>
          </a:bodyPr>
          <a:lstStyle/>
          <a:p>
            <a:pPr algn="ctr"/>
            <a:r>
              <a:rPr lang="sv-FI" dirty="0"/>
              <a:t>Normbrytande beteenden</a:t>
            </a:r>
            <a:br>
              <a:rPr lang="sv-FI" dirty="0"/>
            </a:br>
            <a:r>
              <a:rPr lang="sv-SE" sz="1800" dirty="0"/>
              <a:t>Åk I och II </a:t>
            </a:r>
            <a:r>
              <a:rPr lang="sv-FI" sz="1800" dirty="0"/>
              <a:t>i skolorna vid Ålands gymnasium</a:t>
            </a:r>
          </a:p>
        </p:txBody>
      </p:sp>
      <p:pic>
        <p:nvPicPr>
          <p:cNvPr id="4" name="Bildobjekt 3">
            <a:extLst>
              <a:ext uri="{FF2B5EF4-FFF2-40B4-BE49-F238E27FC236}">
                <a16:creationId xmlns:a16="http://schemas.microsoft.com/office/drawing/2014/main" id="{8BFEC4C2-C3C8-24A6-3F9B-CFDAF1DF6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CE945560-D454-3DEB-C51B-E3E1B9BAA47C}"/>
              </a:ext>
            </a:extLst>
          </p:cNvPr>
          <p:cNvPicPr>
            <a:picLocks noChangeAspect="1"/>
          </p:cNvPicPr>
          <p:nvPr/>
        </p:nvPicPr>
        <p:blipFill>
          <a:blip r:embed="rId4"/>
          <a:stretch>
            <a:fillRect/>
          </a:stretch>
        </p:blipFill>
        <p:spPr>
          <a:xfrm>
            <a:off x="0" y="1570101"/>
            <a:ext cx="12192000" cy="4803648"/>
          </a:xfrm>
          <a:prstGeom prst="rect">
            <a:avLst/>
          </a:prstGeom>
        </p:spPr>
      </p:pic>
    </p:spTree>
    <p:extLst>
      <p:ext uri="{BB962C8B-B14F-4D97-AF65-F5344CB8AC3E}">
        <p14:creationId xmlns:p14="http://schemas.microsoft.com/office/powerpoint/2010/main" val="3304476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p:txBody>
          <a:bodyPr>
            <a:normAutofit/>
          </a:bodyPr>
          <a:lstStyle/>
          <a:p>
            <a:r>
              <a:rPr lang="sv-SE" dirty="0"/>
              <a:t>Avslutande tankar</a:t>
            </a:r>
            <a:br>
              <a:rPr lang="sv-SE" dirty="0"/>
            </a:br>
            <a:r>
              <a:rPr kumimoji="0" lang="sv-SE" sz="1800" b="1" i="0" u="none" strike="noStrike" kern="1200" cap="none" spc="0" normalizeH="0" baseline="0" noProof="0" dirty="0">
                <a:ln>
                  <a:noFill/>
                </a:ln>
                <a:solidFill>
                  <a:srgbClr val="034EA2"/>
                </a:solidFill>
                <a:effectLst/>
                <a:uLnTx/>
                <a:uFillTx/>
                <a:latin typeface="Montserrat" pitchFamily="2" charset="77"/>
                <a:ea typeface="+mj-ea"/>
                <a:cs typeface="+mj-cs"/>
              </a:rPr>
              <a:t>Åk I och II i skolorna vid Ålands gymnasium</a:t>
            </a:r>
            <a:endParaRPr lang="sv-FI" dirty="0"/>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6" name="Pratbubbla: oval 5">
            <a:extLst>
              <a:ext uri="{FF2B5EF4-FFF2-40B4-BE49-F238E27FC236}">
                <a16:creationId xmlns:a16="http://schemas.microsoft.com/office/drawing/2014/main" id="{1684B09B-D8E3-32A4-EEDE-A29A6C3BCF71}"/>
              </a:ext>
            </a:extLst>
          </p:cNvPr>
          <p:cNvSpPr/>
          <p:nvPr/>
        </p:nvSpPr>
        <p:spPr>
          <a:xfrm>
            <a:off x="281489" y="1534654"/>
            <a:ext cx="3486664" cy="327048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FI" dirty="0"/>
              <a:t>Många unga i min närhet håller på med det eller har provat så vad det än är som ni gör så tror jag inte det fungerar helt. Ta bort säljarna, låt det inte komma in på </a:t>
            </a:r>
            <a:r>
              <a:rPr lang="sv-FI" dirty="0" err="1"/>
              <a:t>åland</a:t>
            </a:r>
            <a:r>
              <a:rPr lang="sv-FI" dirty="0"/>
              <a:t>.</a:t>
            </a:r>
          </a:p>
          <a:p>
            <a:pPr algn="ctr"/>
            <a:r>
              <a:rPr lang="sv-SE" dirty="0"/>
              <a:t>- Pojke åk I</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7010145" y="2792338"/>
            <a:ext cx="4798766" cy="3356114"/>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FI" dirty="0"/>
              <a:t>Gör det svårare att få tag på saker, jag tar inte sånt men jag vet hur enkelt det är att få tag på, men jag skulle aldrig ta för det är ohälsosamt och påverkar ens fysiska hälsa och försämrar mig inom min sport och den risken vill jag inte ta.</a:t>
            </a:r>
          </a:p>
          <a:p>
            <a:pPr algn="ctr"/>
            <a:r>
              <a:rPr lang="sv-FI" dirty="0"/>
              <a:t> </a:t>
            </a:r>
            <a:r>
              <a:rPr lang="sv-SE" dirty="0"/>
              <a:t>- Pojke åk I</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3955672" y="1534654"/>
            <a:ext cx="4202807" cy="1894346"/>
          </a:xfrm>
          <a:prstGeom prst="wedgeEllipseCallout">
            <a:avLst>
              <a:gd name="adj1" fmla="val -33633"/>
              <a:gd name="adj2" fmla="val 5223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FI" dirty="0"/>
              <a:t>Jag har aldrig rökt, druckit, snusat eller använt droger och jag tänker inte börja med det heller</a:t>
            </a:r>
          </a:p>
          <a:p>
            <a:pPr algn="ctr"/>
            <a:r>
              <a:rPr lang="sv-SE" dirty="0"/>
              <a:t>- Pojke åk I</a:t>
            </a:r>
            <a:endParaRPr lang="sv-FI" dirty="0"/>
          </a:p>
        </p:txBody>
      </p:sp>
      <p:sp>
        <p:nvSpPr>
          <p:cNvPr id="9" name="Pratbubbla: oval 8">
            <a:extLst>
              <a:ext uri="{FF2B5EF4-FFF2-40B4-BE49-F238E27FC236}">
                <a16:creationId xmlns:a16="http://schemas.microsoft.com/office/drawing/2014/main" id="{3E1784A6-6FBB-0DA1-D219-CE9C7D56D86E}"/>
              </a:ext>
            </a:extLst>
          </p:cNvPr>
          <p:cNvSpPr/>
          <p:nvPr/>
        </p:nvSpPr>
        <p:spPr>
          <a:xfrm>
            <a:off x="3335961" y="3820654"/>
            <a:ext cx="3486664" cy="2559905"/>
          </a:xfrm>
          <a:prstGeom prst="wedgeEllipseCallout">
            <a:avLst>
              <a:gd name="adj1" fmla="val -20392"/>
              <a:gd name="adj2" fmla="val 558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FI" dirty="0"/>
              <a:t>Att man håller sig till åldersgränserna. Jag har flera vänner som rökte, snusade och drack alkohol i 8: an, de flesta var beroende i 9: an.</a:t>
            </a:r>
          </a:p>
          <a:p>
            <a:pPr algn="ctr"/>
            <a:r>
              <a:rPr lang="sv-SE" dirty="0"/>
              <a:t>- Flicka åk II</a:t>
            </a:r>
            <a:endParaRPr lang="sv-FI" dirty="0"/>
          </a:p>
        </p:txBody>
      </p:sp>
    </p:spTree>
    <p:extLst>
      <p:ext uri="{BB962C8B-B14F-4D97-AF65-F5344CB8AC3E}">
        <p14:creationId xmlns:p14="http://schemas.microsoft.com/office/powerpoint/2010/main" val="3840736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37EB84F-5822-4B90-B83E-8FF4F2C53385}"/>
              </a:ext>
            </a:extLst>
          </p:cNvPr>
          <p:cNvSpPr>
            <a:spLocks noGrp="1"/>
          </p:cNvSpPr>
          <p:nvPr>
            <p:ph type="subTitle" idx="1"/>
          </p:nvPr>
        </p:nvSpPr>
        <p:spPr/>
        <p:txBody>
          <a:bodyPr/>
          <a:lstStyle/>
          <a:p>
            <a:r>
              <a:rPr lang="sv-FI" dirty="0"/>
              <a:t>Se mera om drogförebyggande arbete på www.folkhalsan.ax</a:t>
            </a:r>
          </a:p>
        </p:txBody>
      </p:sp>
      <p:pic>
        <p:nvPicPr>
          <p:cNvPr id="3" name="Bildobjekt 2">
            <a:extLst>
              <a:ext uri="{FF2B5EF4-FFF2-40B4-BE49-F238E27FC236}">
                <a16:creationId xmlns:a16="http://schemas.microsoft.com/office/drawing/2014/main" id="{E102A106-1CFA-29AB-00C7-6B287B553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1294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p:txBody>
          <a:bodyPr>
            <a:normAutofit fontScale="90000"/>
          </a:bodyPr>
          <a:lstStyle/>
          <a:p>
            <a:pPr algn="ctr"/>
            <a:r>
              <a:rPr lang="sv-FI" dirty="0"/>
              <a:t>Deltar du i någon organiserad fritidsaktivitet?</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28D01FE3-D79A-E524-C92E-0EF5D4149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2137EA27-4719-A2E3-0D4B-D6D2ACDC0CDD}"/>
              </a:ext>
            </a:extLst>
          </p:cNvPr>
          <p:cNvPicPr>
            <a:picLocks noChangeAspect="1"/>
          </p:cNvPicPr>
          <p:nvPr/>
        </p:nvPicPr>
        <p:blipFill>
          <a:blip r:embed="rId4"/>
          <a:stretch>
            <a:fillRect/>
          </a:stretch>
        </p:blipFill>
        <p:spPr>
          <a:xfrm>
            <a:off x="1972757" y="1909391"/>
            <a:ext cx="8520681" cy="4862884"/>
          </a:xfrm>
          <a:prstGeom prst="rect">
            <a:avLst/>
          </a:prstGeom>
        </p:spPr>
      </p:pic>
    </p:spTree>
    <p:extLst>
      <p:ext uri="{BB962C8B-B14F-4D97-AF65-F5344CB8AC3E}">
        <p14:creationId xmlns:p14="http://schemas.microsoft.com/office/powerpoint/2010/main" val="375425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p:txBody>
          <a:bodyPr>
            <a:normAutofit fontScale="90000"/>
          </a:bodyPr>
          <a:lstStyle/>
          <a:p>
            <a:pPr algn="ctr"/>
            <a:r>
              <a:rPr lang="sv-FI" dirty="0"/>
              <a:t>Deltar du i någon organiserad fritidsaktivitet?</a:t>
            </a:r>
            <a:br>
              <a:rPr lang="sv-FI" sz="1800" dirty="0"/>
            </a:br>
            <a:r>
              <a:rPr lang="sv-SE" sz="1800" dirty="0"/>
              <a:t>Åk I och II i yrkesgymnasiet</a:t>
            </a:r>
            <a:endParaRPr lang="sv-FI" sz="1800" dirty="0"/>
          </a:p>
        </p:txBody>
      </p:sp>
      <p:pic>
        <p:nvPicPr>
          <p:cNvPr id="3" name="Bildobjekt 2">
            <a:extLst>
              <a:ext uri="{FF2B5EF4-FFF2-40B4-BE49-F238E27FC236}">
                <a16:creationId xmlns:a16="http://schemas.microsoft.com/office/drawing/2014/main" id="{28D01FE3-D79A-E524-C92E-0EF5D4149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7660DFE4-B09E-5C65-58E2-A148193CECFA}"/>
              </a:ext>
            </a:extLst>
          </p:cNvPr>
          <p:cNvPicPr>
            <a:picLocks noChangeAspect="1"/>
          </p:cNvPicPr>
          <p:nvPr/>
        </p:nvPicPr>
        <p:blipFill>
          <a:blip r:embed="rId4"/>
          <a:stretch>
            <a:fillRect/>
          </a:stretch>
        </p:blipFill>
        <p:spPr>
          <a:xfrm>
            <a:off x="1960900" y="1758974"/>
            <a:ext cx="8270199" cy="4751554"/>
          </a:xfrm>
          <a:prstGeom prst="rect">
            <a:avLst/>
          </a:prstGeom>
        </p:spPr>
      </p:pic>
    </p:spTree>
    <p:extLst>
      <p:ext uri="{BB962C8B-B14F-4D97-AF65-F5344CB8AC3E}">
        <p14:creationId xmlns:p14="http://schemas.microsoft.com/office/powerpoint/2010/main" val="385080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83476" y="334495"/>
            <a:ext cx="11225048" cy="1037741"/>
          </a:xfrm>
        </p:spPr>
        <p:txBody>
          <a:bodyPr>
            <a:normAutofit fontScale="90000"/>
          </a:bodyPr>
          <a:lstStyle/>
          <a:p>
            <a:pPr algn="ctr"/>
            <a:r>
              <a:rPr lang="sv-FI" dirty="0"/>
              <a:t>En vanlig dag, ungefär hur länge brukar du på din fritid...</a:t>
            </a:r>
            <a:br>
              <a:rPr lang="sv-FI"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BE80066E-3233-FB00-EC70-886BA880C702}"/>
              </a:ext>
            </a:extLst>
          </p:cNvPr>
          <p:cNvPicPr>
            <a:picLocks noChangeAspect="1"/>
          </p:cNvPicPr>
          <p:nvPr/>
        </p:nvPicPr>
        <p:blipFill>
          <a:blip r:embed="rId4"/>
          <a:stretch>
            <a:fillRect/>
          </a:stretch>
        </p:blipFill>
        <p:spPr>
          <a:xfrm>
            <a:off x="1967881" y="1605148"/>
            <a:ext cx="8256238" cy="5252852"/>
          </a:xfrm>
          <a:prstGeom prst="rect">
            <a:avLst/>
          </a:prstGeom>
        </p:spPr>
      </p:pic>
    </p:spTree>
    <p:extLst>
      <p:ext uri="{BB962C8B-B14F-4D97-AF65-F5344CB8AC3E}">
        <p14:creationId xmlns:p14="http://schemas.microsoft.com/office/powerpoint/2010/main" val="338910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a:xfrm>
            <a:off x="483476" y="334495"/>
            <a:ext cx="11225048" cy="1037741"/>
          </a:xfrm>
        </p:spPr>
        <p:txBody>
          <a:bodyPr>
            <a:normAutofit fontScale="90000"/>
          </a:bodyPr>
          <a:lstStyle/>
          <a:p>
            <a:pPr algn="ctr"/>
            <a:r>
              <a:rPr lang="sv-FI" dirty="0"/>
              <a:t>En vanlig dag, ungefär hur mycket brukar du sammanlagt använda mobilen på din fritid?</a:t>
            </a:r>
            <a:br>
              <a:rPr lang="sv-FI" dirty="0"/>
            </a:br>
            <a:r>
              <a:rPr lang="sv-SE" sz="1800" dirty="0"/>
              <a:t>Åk I och II i yrkesgymnasiet</a:t>
            </a:r>
            <a:endParaRPr lang="sv-FI" sz="1800" dirty="0"/>
          </a:p>
        </p:txBody>
      </p:sp>
      <p:pic>
        <p:nvPicPr>
          <p:cNvPr id="4" name="Bildobjekt 3">
            <a:extLst>
              <a:ext uri="{FF2B5EF4-FFF2-40B4-BE49-F238E27FC236}">
                <a16:creationId xmlns:a16="http://schemas.microsoft.com/office/drawing/2014/main" id="{DBAE10B0-2365-A1F5-1F11-74C7D7122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7A8B91A7-CAE3-CD2E-4887-574C68F7BAC8}"/>
              </a:ext>
            </a:extLst>
          </p:cNvPr>
          <p:cNvPicPr>
            <a:picLocks noChangeAspect="1"/>
          </p:cNvPicPr>
          <p:nvPr/>
        </p:nvPicPr>
        <p:blipFill>
          <a:blip r:embed="rId4"/>
          <a:stretch>
            <a:fillRect/>
          </a:stretch>
        </p:blipFill>
        <p:spPr>
          <a:xfrm>
            <a:off x="1707087" y="1711436"/>
            <a:ext cx="9028666" cy="4771430"/>
          </a:xfrm>
          <a:prstGeom prst="rect">
            <a:avLst/>
          </a:prstGeom>
        </p:spPr>
      </p:pic>
    </p:spTree>
    <p:extLst>
      <p:ext uri="{BB962C8B-B14F-4D97-AF65-F5344CB8AC3E}">
        <p14:creationId xmlns:p14="http://schemas.microsoft.com/office/powerpoint/2010/main" val="2249071012"/>
      </p:ext>
    </p:extLst>
  </p:cSld>
  <p:clrMapOvr>
    <a:masterClrMapping/>
  </p:clrMapOvr>
</p:sld>
</file>

<file path=ppt/theme/theme1.xml><?xml version="1.0" encoding="utf-8"?>
<a:theme xmlns:a="http://schemas.openxmlformats.org/drawingml/2006/main" name="ÅSUB_färggrann">
  <a:themeElements>
    <a:clrScheme name="ÅSUB ny 8.6">
      <a:dk1>
        <a:srgbClr val="000000"/>
      </a:dk1>
      <a:lt1>
        <a:srgbClr val="FFFFFF"/>
      </a:lt1>
      <a:dk2>
        <a:srgbClr val="034EA2"/>
      </a:dk2>
      <a:lt2>
        <a:srgbClr val="0D1A3F"/>
      </a:lt2>
      <a:accent1>
        <a:srgbClr val="034EA2"/>
      </a:accent1>
      <a:accent2>
        <a:srgbClr val="0087B3"/>
      </a:accent2>
      <a:accent3>
        <a:srgbClr val="6F51A1"/>
      </a:accent3>
      <a:accent4>
        <a:srgbClr val="00934B"/>
      </a:accent4>
      <a:accent5>
        <a:srgbClr val="B71F35"/>
      </a:accent5>
      <a:accent6>
        <a:srgbClr val="EF4E76"/>
      </a:accent6>
      <a:hlink>
        <a:srgbClr val="034EA2"/>
      </a:hlink>
      <a:folHlink>
        <a:srgbClr val="6F51A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ÅSUB PowerPoint-mall NY.potx" id="{83C2A401-FE24-4B67-9CA3-A519ECBB7834}" vid="{559D72A8-6BF0-4460-BA05-F6B508FC06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ÅSUB PowerPoint-mall</Template>
  <TotalTime>3521</TotalTime>
  <Words>2390</Words>
  <Application>Microsoft Office PowerPoint</Application>
  <PresentationFormat>Bredbild</PresentationFormat>
  <Paragraphs>342</Paragraphs>
  <Slides>53</Slides>
  <Notes>47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53</vt:i4>
      </vt:variant>
    </vt:vector>
  </HeadingPairs>
  <TitlesOfParts>
    <vt:vector size="59" baseType="lpstr">
      <vt:lpstr>Montserrat</vt:lpstr>
      <vt:lpstr>Montserrat Medium</vt:lpstr>
      <vt:lpstr>Verdana</vt:lpstr>
      <vt:lpstr>Arial</vt:lpstr>
      <vt:lpstr>Calibri</vt:lpstr>
      <vt:lpstr>ÅSUB_färggrann</vt:lpstr>
      <vt:lpstr>Ungdomsundersökning 2024 ANDTS-vanorna bland unga på Åland </vt:lpstr>
      <vt:lpstr>Bakgrund</vt:lpstr>
      <vt:lpstr>Antal deltagare i yrkesgymnasiet</vt:lpstr>
      <vt:lpstr>Hur mår du rent allmänt? Åk I och II i yrkesgymnasiet</vt:lpstr>
      <vt:lpstr>Hur mår du rent allmänt? Åk I och II i yrkesgymnasiet</vt:lpstr>
      <vt:lpstr>Deltar du i någon organiserad fritidsaktivitet? Åk I och II i yrkesgymnasiet</vt:lpstr>
      <vt:lpstr>Deltar du i någon organiserad fritidsaktivitet? Åk I och II i yrkesgymnasiet</vt:lpstr>
      <vt:lpstr>En vanlig dag, ungefär hur länge brukar du på din fritid... Åk I och II i yrkesgymnasiet</vt:lpstr>
      <vt:lpstr>En vanlig dag, ungefär hur mycket brukar du sammanlagt använda mobilen på din fritid? Åk I och II i yrkesgymnasiet</vt:lpstr>
      <vt:lpstr>Hur trivs du i skolan? Åk I och II i yrkesgymnasiet</vt:lpstr>
      <vt:lpstr>Hur trivs du i skolan? Åk I och II i yrkesgymnasiet</vt:lpstr>
      <vt:lpstr>Händer det att du skolkar? Åk I och II i yrkesgymnasiet</vt:lpstr>
      <vt:lpstr>Vet dina föräldrar var du är på kvällarna? Åk I och II i yrkesgymnasiet</vt:lpstr>
      <vt:lpstr>Vet dina föräldrar vem du umgås med? Åk I och II i yrkesgymnasiet</vt:lpstr>
      <vt:lpstr>Vet dina föräldrar vem du umgås med? Åk I och II i yrkesgymnasiet</vt:lpstr>
      <vt:lpstr>Vem kan du prata med om det som är viktigt för dig? Åk I och II i yrkesgymnasiet</vt:lpstr>
      <vt:lpstr>Vem kan du prata med om det som är viktigt för dig? Åk I och II i yrkesgymnasiet</vt:lpstr>
      <vt:lpstr>Vem kan du prata med om det som är viktigt för dig? Åk I och II i yrkesgymnasiet</vt:lpstr>
      <vt:lpstr>Röker du ”vanliga” cigaretter?  Åk I och II i yrkesgymnasiet</vt:lpstr>
      <vt:lpstr>Röker du ”vanliga” cigaretter?  Åk I och II i yrkesgymnasiet</vt:lpstr>
      <vt:lpstr>Använder du e-cig/vape?  Åk I och II i yrkesgymnasiet</vt:lpstr>
      <vt:lpstr>Använder du e-cig/vape?  Åk I och II i yrkesgymnasiet</vt:lpstr>
      <vt:lpstr>Snusar du vanligt (brunt) snus?  Åk I och II i yrkesgymnasiet</vt:lpstr>
      <vt:lpstr>Snusar du vanligt (brunt) snus?  Åk I och II i yrkesgymnasiet</vt:lpstr>
      <vt:lpstr>Snusar du vitt snus/nikotinpåsar? Åk I och II i yrkesgymnasiet</vt:lpstr>
      <vt:lpstr>Snusar du vitt snus/nikotinpåsar? Åk I och II i yrkesgymnasiet</vt:lpstr>
      <vt:lpstr>Rökning och snus Åk I och II i yrkesgymnasiet </vt:lpstr>
      <vt:lpstr>Rökning och snus över tid Åk I och II i yrkesgymnasiet </vt:lpstr>
      <vt:lpstr>Hur får du tag på cigaretter? Snus? </vt:lpstr>
      <vt:lpstr>Har du druckit alkoholhaltiga drycker? Åk I och II i yrkesgymnasiet</vt:lpstr>
      <vt:lpstr>Har du druckit alkoholhaltiga drycker? Åk I och II i yrkesgymnasiet</vt:lpstr>
      <vt:lpstr>Alkoholkonsumtion Åk I och II i yrkesgymnasiet</vt:lpstr>
      <vt:lpstr>Alkoholkonsumtion Åk I och II i yrkesgymnasiet</vt:lpstr>
      <vt:lpstr>Alkohol över tid Åk I och II i yrkesgymnasiet</vt:lpstr>
      <vt:lpstr>Hur får du tag på alkohol? Åk I och II i yrkesgymnasiet</vt:lpstr>
      <vt:lpstr>Hur får du tag på alkohol? Åk I och II i yrkesgymnasiet</vt:lpstr>
      <vt:lpstr>Alkohol i trafiken Åk I och II i yrkesgymnasiet</vt:lpstr>
      <vt:lpstr>Varför har du åkt med berusad förare eller kört berusad? Åk I och II i skolorna vid Ålands gymnasium</vt:lpstr>
      <vt:lpstr>Oroar du dig för någon närståendes alkoholvanor? Åk I och II i yrkesgymnasiet</vt:lpstr>
      <vt:lpstr>Tillåter dina föräldrar att du dricker - om du skulle dricka alkohol? Åk I och II i yrkesgymnasiet</vt:lpstr>
      <vt:lpstr>Restriktivitet hos föräldrar Åk I och II i yrkesgymnasiet </vt:lpstr>
      <vt:lpstr>Restriktivitet hos föräldrar Åk I och II i yrkesgymnasiet</vt:lpstr>
      <vt:lpstr>Om spelar, ingår det pengar i spelandet? Åk I och II i yrkesgymnasiet</vt:lpstr>
      <vt:lpstr>Om ingår pengar i spelandet, hur mycket har du lagt ner på spelande under den senaste månaden? Åk I och II i yrkesgymnasiet</vt:lpstr>
      <vt:lpstr>Narkotika Åk I och II i yrkesgymnasiet</vt:lpstr>
      <vt:lpstr>Narkotika Åk I och II i yrkesgymnasiet</vt:lpstr>
      <vt:lpstr>Narkotika över tid Åk I och II i yrkesgymnasiet</vt:lpstr>
      <vt:lpstr>Har du blandat alkohol och läkemedel för att bli berusad? Åk I och II i yrkesgymnasiet</vt:lpstr>
      <vt:lpstr>Har du använt någon receptbelagd medicin, som inte är utskriven till dig? Åk I &amp; II i yrkesgymnasiet</vt:lpstr>
      <vt:lpstr>Attityd: Andel som anser att följande innebär stor risk för skada Åk I &amp; II i yrkesgymnasiet</vt:lpstr>
      <vt:lpstr>Normbrytande beteenden Åk I och II i skolorna vid Ålands gymnasium</vt:lpstr>
      <vt:lpstr>Avslutande tankar Åk I och II i skolorna vid Ålands gymnasium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Ester Laurell</dc:creator>
  <cp:lastModifiedBy>Maria Viktorsson</cp:lastModifiedBy>
  <cp:revision>118</cp:revision>
  <dcterms:created xsi:type="dcterms:W3CDTF">2022-08-11T12:21:52Z</dcterms:created>
  <dcterms:modified xsi:type="dcterms:W3CDTF">2024-10-24T12:15:01Z</dcterms:modified>
</cp:coreProperties>
</file>